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256" r:id="rId2"/>
    <p:sldId id="257" r:id="rId3"/>
    <p:sldId id="261" r:id="rId4"/>
    <p:sldId id="258" r:id="rId5"/>
    <p:sldId id="263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5" r:id="rId46"/>
    <p:sldId id="336" r:id="rId47"/>
    <p:sldId id="337" r:id="rId48"/>
    <p:sldId id="338" r:id="rId49"/>
    <p:sldId id="351" r:id="rId50"/>
    <p:sldId id="409" r:id="rId51"/>
    <p:sldId id="33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408" r:id="rId71"/>
    <p:sldId id="357" r:id="rId72"/>
    <p:sldId id="407" r:id="rId73"/>
    <p:sldId id="406" r:id="rId74"/>
    <p:sldId id="283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353" r:id="rId83"/>
    <p:sldId id="354" r:id="rId84"/>
    <p:sldId id="355" r:id="rId85"/>
    <p:sldId id="356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0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6618C-9A8D-4070-98E3-C99083F8307A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B71D8-A62B-49D0-85D9-F9F20A793E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8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F87C-2B6D-4AB4-8D2A-EA90E93D86B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FA091-31A9-4520-BFD6-2D31EAF5EE3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FA091-31A9-4520-BFD6-2D31EAF5EE3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106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B9C1F-90B8-4629-8F45-475B22041DA9}" type="datetimeFigureOut">
              <a:rPr lang="zh-TW" altLang="en-US" smtClean="0"/>
              <a:pPr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8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-system.fujitsu.com/jp/term/raid/" TargetMode="Externa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-system.fujitsu.com/jp/term/raid/" TargetMode="Externa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-system.fujitsu.com/jp/term/raid/" TargetMode="Externa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torage-system.fujitsu.com/jp/term/raid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storage-system.fujitsu.com/jp/term/rai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75656" y="3284984"/>
            <a:ext cx="6400800" cy="1345704"/>
          </a:xfrm>
        </p:spPr>
        <p:txBody>
          <a:bodyPr/>
          <a:lstStyle/>
          <a:p>
            <a:pPr algn="ctr"/>
            <a:r>
              <a:rPr lang="en-US" altLang="zh-TW" sz="3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Storage Virtualization</a:t>
            </a:r>
          </a:p>
          <a:p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05200"/>
          </a:xfrm>
        </p:spPr>
        <p:txBody>
          <a:bodyPr>
            <a:normAutofit/>
          </a:bodyPr>
          <a:lstStyle/>
          <a:p>
            <a:r>
              <a:rPr lang="en-US" dirty="0" smtClean="0"/>
              <a:t>Multi-path</a:t>
            </a:r>
          </a:p>
          <a:p>
            <a:pPr lvl="1">
              <a:lnSpc>
                <a:spcPts val="2700"/>
              </a:lnSpc>
            </a:pPr>
            <a:r>
              <a:rPr lang="en-US" dirty="0" smtClean="0"/>
              <a:t>A fault-tolerance and performance </a:t>
            </a:r>
            <a:br>
              <a:rPr lang="en-US" dirty="0" smtClean="0"/>
            </a:br>
            <a:r>
              <a:rPr lang="en-US" dirty="0" smtClean="0"/>
              <a:t>enhancement technique. </a:t>
            </a:r>
          </a:p>
          <a:p>
            <a:pPr lvl="1">
              <a:lnSpc>
                <a:spcPts val="2700"/>
              </a:lnSpc>
            </a:pPr>
            <a:r>
              <a:rPr lang="en-US" dirty="0" smtClean="0"/>
              <a:t>There is more than one physical path </a:t>
            </a:r>
            <a:br>
              <a:rPr lang="en-US" dirty="0" smtClean="0"/>
            </a:br>
            <a:r>
              <a:rPr lang="en-US" dirty="0" smtClean="0"/>
              <a:t>between the host and storage devices </a:t>
            </a:r>
            <a:br>
              <a:rPr lang="en-US" dirty="0" smtClean="0"/>
            </a:br>
            <a:r>
              <a:rPr lang="en-US" dirty="0" smtClean="0"/>
              <a:t>through the buses, controllers, </a:t>
            </a:r>
            <a:br>
              <a:rPr lang="en-US" dirty="0" smtClean="0"/>
            </a:br>
            <a:r>
              <a:rPr lang="en-US" dirty="0" smtClean="0"/>
              <a:t>switches, and bridge devices </a:t>
            </a:r>
            <a:br>
              <a:rPr lang="en-US" dirty="0" smtClean="0"/>
            </a:br>
            <a:r>
              <a:rPr lang="en-US" dirty="0" smtClean="0"/>
              <a:t>connecting them.</a:t>
            </a:r>
          </a:p>
        </p:txBody>
      </p:sp>
      <p:pic>
        <p:nvPicPr>
          <p:cNvPr id="37890" name="Picture 2" descr="Active/Active Multipath Configuration with One RAID Device"/>
          <p:cNvPicPr>
            <a:picLocks noChangeAspect="1" noChangeArrowheads="1"/>
          </p:cNvPicPr>
          <p:nvPr/>
        </p:nvPicPr>
        <p:blipFill>
          <a:blip r:embed="rId2" cstate="print"/>
          <a:srcRect l="18301" t="9907" r="18954" b="15789"/>
          <a:stretch>
            <a:fillRect/>
          </a:stretch>
        </p:blipFill>
        <p:spPr bwMode="auto">
          <a:xfrm>
            <a:off x="5730240" y="2209800"/>
            <a:ext cx="3108960" cy="3886200"/>
          </a:xfrm>
          <a:prstGeom prst="roundRect">
            <a:avLst>
              <a:gd name="adj" fmla="val 61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8459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Metadata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Dynamically Distributed </a:t>
            </a:r>
            <a:r>
              <a:rPr lang="en-US" altLang="zh-TW" b="1" dirty="0" smtClean="0"/>
              <a:t>Metadata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MDSs use journaling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Repetitive metadata updates handled in </a:t>
            </a:r>
            <a:r>
              <a:rPr lang="en-GB" altLang="zh-TW" dirty="0" smtClean="0">
                <a:ea typeface="新細明體" charset="-120"/>
              </a:rPr>
              <a:t>memory.</a:t>
            </a:r>
            <a:endParaRPr lang="en-GB" altLang="zh-TW" dirty="0">
              <a:ea typeface="新細明體" charset="-120"/>
            </a:endParaRP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Optimizes on-disk layout for read </a:t>
            </a:r>
            <a:r>
              <a:rPr lang="en-GB" altLang="zh-TW" dirty="0" smtClean="0">
                <a:ea typeface="新細明體" charset="-120"/>
              </a:rPr>
              <a:t>access.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Per-MDS </a:t>
            </a:r>
            <a:r>
              <a:rPr lang="en-US" altLang="zh-TW" dirty="0"/>
              <a:t>has </a:t>
            </a:r>
            <a:r>
              <a:rPr lang="en-US" altLang="zh-TW" dirty="0" smtClean="0"/>
              <a:t>journal (usually a circular log in a dedicated area of the file system), </a:t>
            </a:r>
            <a:r>
              <a:rPr lang="en-US" altLang="zh-TW" dirty="0"/>
              <a:t>when MDS failure another node can quickly recover with </a:t>
            </a:r>
            <a:r>
              <a:rPr lang="en-US" altLang="zh-TW" dirty="0" smtClean="0"/>
              <a:t>journal.</a:t>
            </a:r>
            <a:endParaRPr lang="en-US" altLang="zh-TW" dirty="0"/>
          </a:p>
          <a:p>
            <a:pPr lvl="1"/>
            <a:r>
              <a:rPr lang="en-US" altLang="zh-TW" dirty="0" err="1"/>
              <a:t>Inodes</a:t>
            </a:r>
            <a:r>
              <a:rPr lang="en-US" altLang="zh-TW" dirty="0"/>
              <a:t> are embedded directly within directories.</a:t>
            </a:r>
          </a:p>
          <a:p>
            <a:pPr lvl="1"/>
            <a:r>
              <a:rPr lang="en-US" altLang="zh-TW" dirty="0"/>
              <a:t>Each directory’s content is written to the OSD cluster using the same striping and distribution strategy as metadata journals and file data.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88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Replica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Replication</a:t>
            </a:r>
          </a:p>
          <a:p>
            <a:pPr lvl="1"/>
            <a:r>
              <a:rPr lang="en-US" altLang="zh-TW" dirty="0"/>
              <a:t>Data is replicated in terms of </a:t>
            </a:r>
            <a:r>
              <a:rPr lang="en-US" altLang="zh-TW" dirty="0" err="1"/>
              <a:t>PGs.</a:t>
            </a:r>
            <a:endParaRPr lang="en-US" altLang="zh-TW" dirty="0"/>
          </a:p>
          <a:p>
            <a:pPr lvl="1"/>
            <a:r>
              <a:rPr lang="en-US" altLang="zh-TW" dirty="0"/>
              <a:t>Clients send all writes to the first non-failed OSD in an object’s PG (the </a:t>
            </a:r>
            <a:r>
              <a:rPr lang="en-US" altLang="zh-TW" i="1" dirty="0"/>
              <a:t>primary</a:t>
            </a:r>
            <a:r>
              <a:rPr lang="en-US" altLang="zh-TW" dirty="0"/>
              <a:t>)</a:t>
            </a:r>
            <a:r>
              <a:rPr lang="en-US" altLang="zh-TW" i="1" dirty="0"/>
              <a:t>, </a:t>
            </a:r>
            <a:r>
              <a:rPr lang="en-US" altLang="zh-TW" dirty="0"/>
              <a:t>which</a:t>
            </a:r>
            <a:r>
              <a:rPr lang="en-US" altLang="zh-TW" i="1" dirty="0"/>
              <a:t> </a:t>
            </a:r>
            <a:r>
              <a:rPr lang="en-US" altLang="zh-TW" dirty="0"/>
              <a:t>assigns a new version number for the object and </a:t>
            </a:r>
            <a:r>
              <a:rPr lang="en-US" altLang="zh-TW" dirty="0" smtClean="0"/>
              <a:t>PG; </a:t>
            </a:r>
            <a:r>
              <a:rPr lang="en-US" altLang="zh-TW" dirty="0"/>
              <a:t>and forwards the write to any additional </a:t>
            </a:r>
            <a:r>
              <a:rPr lang="en-US" altLang="zh-TW" i="1" dirty="0"/>
              <a:t>replica </a:t>
            </a:r>
            <a:r>
              <a:rPr lang="en-US" altLang="zh-TW" dirty="0"/>
              <a:t>OSDs</a:t>
            </a:r>
            <a:r>
              <a:rPr lang="en-US" altLang="zh-TW" i="1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C:\Users\Dosa\Desktop\未命名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01008"/>
            <a:ext cx="7495025" cy="2880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19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Failure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Failure </a:t>
            </a:r>
            <a:r>
              <a:rPr lang="en-US" altLang="zh-TW" b="1" dirty="0" smtClean="0"/>
              <a:t>detection</a:t>
            </a:r>
          </a:p>
          <a:p>
            <a:pPr lvl="1"/>
            <a:r>
              <a:rPr lang="en-US" altLang="zh-TW" dirty="0"/>
              <a:t>When OSD not response → sign “</a:t>
            </a:r>
            <a:r>
              <a:rPr lang="en-US" altLang="zh-TW" dirty="0">
                <a:solidFill>
                  <a:srgbClr val="FF0000"/>
                </a:solidFill>
              </a:rPr>
              <a:t>down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Pass to the next OSD.</a:t>
            </a:r>
          </a:p>
          <a:p>
            <a:pPr lvl="1"/>
            <a:r>
              <a:rPr lang="en-US" altLang="zh-TW" dirty="0"/>
              <a:t>If first OSD doesn’t recover →sign “</a:t>
            </a:r>
            <a:r>
              <a:rPr lang="en-US" altLang="zh-TW" dirty="0">
                <a:solidFill>
                  <a:srgbClr val="FF0000"/>
                </a:solidFill>
              </a:rPr>
              <a:t>out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Another OSD join.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94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Recovery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Recovery and Cluster Updates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OSD1 crashes → sign “</a:t>
            </a:r>
            <a:r>
              <a:rPr lang="en-US" altLang="zh-TW" dirty="0">
                <a:solidFill>
                  <a:srgbClr val="FF0000"/>
                </a:solidFill>
              </a:rPr>
              <a:t>down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The OSD2 </a:t>
            </a:r>
            <a:r>
              <a:rPr lang="en-US" altLang="zh-TW" dirty="0" smtClean="0"/>
              <a:t>takes </a:t>
            </a:r>
            <a:r>
              <a:rPr lang="en-US" altLang="zh-TW" dirty="0"/>
              <a:t>over as primary.</a:t>
            </a:r>
          </a:p>
          <a:p>
            <a:pPr lvl="1"/>
            <a:r>
              <a:rPr lang="en-US" altLang="zh-TW" dirty="0"/>
              <a:t>If OSD1 recovers → sign “</a:t>
            </a:r>
            <a:r>
              <a:rPr lang="en-US" altLang="zh-TW" dirty="0">
                <a:solidFill>
                  <a:srgbClr val="FF0000"/>
                </a:solidFill>
              </a:rPr>
              <a:t>up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The OSD2 receives update request, sent new version data to OSD1. 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63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HDFS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4155480" cy="4525963"/>
          </a:xfrm>
        </p:spPr>
        <p:txBody>
          <a:bodyPr/>
          <a:lstStyle/>
          <a:p>
            <a:r>
              <a:rPr lang="en-US" altLang="zh-TW" dirty="0" smtClean="0"/>
              <a:t>Overview</a:t>
            </a:r>
          </a:p>
          <a:p>
            <a:pPr lvl="1"/>
            <a:r>
              <a:rPr lang="en-US" altLang="zh-TW" dirty="0" smtClean="0"/>
              <a:t>HDFS(</a:t>
            </a:r>
            <a:r>
              <a:rPr lang="en-US" altLang="zh-TW" dirty="0" err="1">
                <a:solidFill>
                  <a:srgbClr val="FF0000"/>
                </a:solidFill>
              </a:rPr>
              <a:t>H</a:t>
            </a:r>
            <a:r>
              <a:rPr lang="en-US" altLang="zh-TW" dirty="0" err="1"/>
              <a:t>adoop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istributed </a:t>
            </a:r>
            <a:r>
              <a:rPr lang="en-US" altLang="zh-TW" dirty="0">
                <a:solidFill>
                  <a:srgbClr val="FF0000"/>
                </a:solidFill>
              </a:rPr>
              <a:t>F</a:t>
            </a:r>
            <a:r>
              <a:rPr lang="en-US" altLang="zh-TW" dirty="0"/>
              <a:t>ile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ystem).</a:t>
            </a:r>
          </a:p>
          <a:p>
            <a:pPr lvl="1"/>
            <a:r>
              <a:rPr lang="en-US" altLang="zh-TW" dirty="0"/>
              <a:t>Reference from Google File </a:t>
            </a:r>
            <a:r>
              <a:rPr lang="en-US" altLang="zh-TW" dirty="0" smtClean="0"/>
              <a:t>System.</a:t>
            </a:r>
            <a:endParaRPr lang="en-US" altLang="zh-TW" dirty="0"/>
          </a:p>
          <a:p>
            <a:pPr lvl="1"/>
            <a:r>
              <a:rPr lang="en-US" altLang="zh-TW" dirty="0"/>
              <a:t>A scalable distributed file system for large data </a:t>
            </a:r>
            <a:r>
              <a:rPr lang="en-US" altLang="zh-TW" dirty="0" smtClean="0"/>
              <a:t>analysis.</a:t>
            </a:r>
            <a:endParaRPr lang="en-US" altLang="zh-TW" dirty="0"/>
          </a:p>
          <a:p>
            <a:pPr lvl="1"/>
            <a:r>
              <a:rPr lang="en-US" altLang="zh-TW" dirty="0"/>
              <a:t>Based on commodity hardware with high </a:t>
            </a:r>
            <a:r>
              <a:rPr lang="en-US" altLang="zh-TW" dirty="0" smtClean="0"/>
              <a:t>fault-tolerant.</a:t>
            </a:r>
            <a:endParaRPr lang="en-US" altLang="zh-TW" dirty="0"/>
          </a:p>
          <a:p>
            <a:pPr lvl="1"/>
            <a:r>
              <a:rPr lang="en-US" altLang="zh-TW" dirty="0"/>
              <a:t>The primary storage used by </a:t>
            </a:r>
            <a:r>
              <a:rPr lang="en-US" altLang="zh-TW" dirty="0" err="1"/>
              <a:t>Hadoop</a:t>
            </a:r>
            <a:r>
              <a:rPr lang="en-US" altLang="zh-TW" dirty="0"/>
              <a:t> </a:t>
            </a:r>
            <a:r>
              <a:rPr lang="en-US" altLang="zh-TW" dirty="0" smtClean="0"/>
              <a:t>applications.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753331" y="1844824"/>
            <a:ext cx="3888432" cy="3744796"/>
            <a:chOff x="5004048" y="1988840"/>
            <a:chExt cx="3888432" cy="3744796"/>
          </a:xfrm>
        </p:grpSpPr>
        <p:sp>
          <p:nvSpPr>
            <p:cNvPr id="7" name="圓角矩形 6"/>
            <p:cNvSpPr/>
            <p:nvPr/>
          </p:nvSpPr>
          <p:spPr>
            <a:xfrm>
              <a:off x="5148064" y="3794367"/>
              <a:ext cx="3734344" cy="936199"/>
            </a:xfrm>
            <a:prstGeom prst="roundRect">
              <a:avLst/>
            </a:prstGeom>
            <a:solidFill>
              <a:srgbClr val="3276C8"/>
            </a:solidFill>
            <a:ln>
              <a:solidFill>
                <a:srgbClr val="3276C8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Hadoop</a:t>
              </a:r>
              <a:r>
                <a:rPr lang="en-US" altLang="zh-TW" dirty="0" smtClean="0"/>
                <a:t> Distributed File System (HDFS)</a:t>
              </a:r>
              <a:endParaRPr lang="zh-TW" altLang="en-US" dirty="0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5148064" y="2991910"/>
              <a:ext cx="1800488" cy="73558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MapReduce</a:t>
              </a:r>
              <a:endParaRPr lang="zh-TW" altLang="en-US" dirty="0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7081921" y="2991910"/>
              <a:ext cx="1800488" cy="73558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Hbase</a:t>
              </a:r>
              <a:endParaRPr lang="zh-TW" altLang="en-US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148064" y="4797437"/>
              <a:ext cx="3734344" cy="936199"/>
            </a:xfrm>
            <a:prstGeom prst="roundRect">
              <a:avLst/>
            </a:prstGeom>
            <a:solidFill>
              <a:srgbClr val="396499"/>
            </a:solidFill>
            <a:ln>
              <a:solidFill>
                <a:srgbClr val="396499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 Cluster of Machines</a:t>
              </a:r>
              <a:endParaRPr lang="zh-TW" altLang="en-US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153003" y="1988840"/>
              <a:ext cx="3734344" cy="93619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Cloud Applications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04048" y="3717032"/>
              <a:ext cx="3888432" cy="108012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9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Hadoop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pPr lvl="1"/>
            <a:r>
              <a:rPr lang="en-US" altLang="zh-TW" dirty="0"/>
              <a:t>An Apache project</a:t>
            </a:r>
          </a:p>
          <a:p>
            <a:pPr lvl="1"/>
            <a:r>
              <a:rPr lang="en-US" altLang="zh-TW" dirty="0"/>
              <a:t>A distributed computing platform</a:t>
            </a:r>
          </a:p>
          <a:p>
            <a:pPr lvl="1"/>
            <a:r>
              <a:rPr lang="en-US" altLang="zh-TW" dirty="0"/>
              <a:t>A software framework that lets one easily write and run applications that process vast amounts of data</a:t>
            </a:r>
          </a:p>
          <a:p>
            <a:r>
              <a:rPr lang="en-US" altLang="zh-TW" dirty="0" smtClean="0"/>
              <a:t>From three papers</a:t>
            </a:r>
          </a:p>
          <a:p>
            <a:pPr lvl="1"/>
            <a:r>
              <a:rPr lang="en-US" altLang="zh-TW" dirty="0"/>
              <a:t>SOSP 2003 : “The </a:t>
            </a:r>
            <a:r>
              <a:rPr lang="en-US" altLang="zh-TW" b="1" dirty="0">
                <a:solidFill>
                  <a:srgbClr val="FF0000"/>
                </a:solidFill>
              </a:rPr>
              <a:t>G</a:t>
            </a:r>
            <a:r>
              <a:rPr lang="en-US" altLang="zh-TW" dirty="0"/>
              <a:t>oogle </a:t>
            </a:r>
            <a:r>
              <a:rPr lang="en-US" altLang="zh-TW" b="1" dirty="0">
                <a:solidFill>
                  <a:srgbClr val="FF0000"/>
                </a:solidFill>
              </a:rPr>
              <a:t>F</a:t>
            </a:r>
            <a:r>
              <a:rPr lang="en-US" altLang="zh-TW" dirty="0"/>
              <a:t>ile </a:t>
            </a:r>
            <a:r>
              <a:rPr lang="en-US" altLang="zh-TW" b="1" dirty="0">
                <a:solidFill>
                  <a:srgbClr val="FF0000"/>
                </a:solidFill>
              </a:rPr>
              <a:t>S</a:t>
            </a:r>
            <a:r>
              <a:rPr lang="en-US" altLang="zh-TW" dirty="0"/>
              <a:t>ystem”</a:t>
            </a:r>
          </a:p>
          <a:p>
            <a:pPr lvl="1"/>
            <a:r>
              <a:rPr lang="en-US" altLang="zh-TW" dirty="0"/>
              <a:t>OSDI 2004 : “</a:t>
            </a:r>
            <a:r>
              <a:rPr lang="en-US" altLang="zh-TW" b="1" dirty="0" err="1">
                <a:solidFill>
                  <a:srgbClr val="FF0000"/>
                </a:solidFill>
              </a:rPr>
              <a:t>MapReduce</a:t>
            </a:r>
            <a:r>
              <a:rPr lang="en-US" altLang="zh-TW" dirty="0"/>
              <a:t> : </a:t>
            </a:r>
            <a:r>
              <a:rPr lang="en-US" altLang="zh-TW" dirty="0" err="1"/>
              <a:t>Simplifed</a:t>
            </a:r>
            <a:r>
              <a:rPr lang="en-US" altLang="zh-TW" dirty="0"/>
              <a:t> Data Processing on Large Cluster”</a:t>
            </a:r>
          </a:p>
          <a:p>
            <a:pPr lvl="1"/>
            <a:r>
              <a:rPr lang="en-US" altLang="zh-TW" dirty="0"/>
              <a:t>OSDI 2006 : “</a:t>
            </a:r>
            <a:r>
              <a:rPr lang="en-US" altLang="zh-TW" b="1" dirty="0" err="1">
                <a:solidFill>
                  <a:srgbClr val="FF0000"/>
                </a:solidFill>
              </a:rPr>
              <a:t>Bigtable</a:t>
            </a:r>
            <a:r>
              <a:rPr lang="en-US" altLang="zh-TW" dirty="0"/>
              <a:t>: A Distributed Storage System for Structured Data”</a:t>
            </a:r>
          </a:p>
          <a:p>
            <a:pPr lvl="1"/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89824" y="5517232"/>
            <a:ext cx="4563889" cy="1080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0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Hadoop</a:t>
            </a:r>
            <a:r>
              <a:rPr lang="en-US" altLang="zh-TW" dirty="0" smtClean="0"/>
              <a:t>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+mj-lt"/>
              </a:rPr>
              <a:t>Efficiency</a:t>
            </a:r>
          </a:p>
          <a:p>
            <a:pPr lvl="1"/>
            <a:r>
              <a:rPr lang="en-US" altLang="zh-TW" dirty="0" smtClean="0">
                <a:latin typeface="+mj-lt"/>
              </a:rPr>
              <a:t>Process in parallel on the nodes where the data is located</a:t>
            </a:r>
          </a:p>
          <a:p>
            <a:r>
              <a:rPr lang="en-US" altLang="zh-TW" dirty="0" smtClean="0">
                <a:latin typeface="+mj-lt"/>
              </a:rPr>
              <a:t>Robustness</a:t>
            </a:r>
          </a:p>
          <a:p>
            <a:pPr lvl="1"/>
            <a:r>
              <a:rPr lang="en-US" altLang="zh-TW" dirty="0" smtClean="0">
                <a:latin typeface="+mn-lt"/>
              </a:rPr>
              <a:t>Automatically maintain multiple copies of data and automatically re-deploys computing tasks based on failures</a:t>
            </a:r>
          </a:p>
          <a:p>
            <a:r>
              <a:rPr lang="en-US" altLang="zh-TW" dirty="0" smtClean="0">
                <a:latin typeface="+mj-lt"/>
              </a:rPr>
              <a:t>Cost Efficiency</a:t>
            </a:r>
          </a:p>
          <a:p>
            <a:pPr lvl="1"/>
            <a:r>
              <a:rPr lang="en-US" altLang="zh-TW" dirty="0" smtClean="0">
                <a:latin typeface="+mn-lt"/>
              </a:rPr>
              <a:t>Distribute the data and processing across clusters of commodity computers</a:t>
            </a:r>
          </a:p>
          <a:p>
            <a:r>
              <a:rPr lang="en-US" altLang="zh-TW" dirty="0" smtClean="0">
                <a:latin typeface="+mj-lt"/>
              </a:rPr>
              <a:t>Scalability</a:t>
            </a:r>
          </a:p>
          <a:p>
            <a:pPr lvl="1"/>
            <a:r>
              <a:rPr lang="en-US" altLang="zh-TW" dirty="0" smtClean="0">
                <a:latin typeface="+mn-lt"/>
              </a:rPr>
              <a:t>Reliably store and process massive data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46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6768752" cy="422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53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NameNode</a:t>
            </a:r>
            <a:endParaRPr lang="en-US" altLang="zh-TW" dirty="0" smtClean="0"/>
          </a:p>
          <a:p>
            <a:pPr lvl="1"/>
            <a:r>
              <a:rPr lang="en-US" altLang="zh-TW" dirty="0"/>
              <a:t>The file content is split into </a:t>
            </a:r>
            <a:r>
              <a:rPr lang="en-US" altLang="zh-TW" dirty="0" smtClean="0"/>
              <a:t>blocks (</a:t>
            </a:r>
            <a:r>
              <a:rPr lang="en-US" altLang="zh-TW" dirty="0"/>
              <a:t>default 128MB,3 replica).</a:t>
            </a:r>
          </a:p>
          <a:p>
            <a:pPr lvl="1"/>
            <a:r>
              <a:rPr lang="en-US" altLang="zh-TW" dirty="0"/>
              <a:t>Files and directories are represented on the </a:t>
            </a:r>
            <a:r>
              <a:rPr lang="en-US" altLang="zh-TW" dirty="0" err="1"/>
              <a:t>NameNode</a:t>
            </a:r>
            <a:r>
              <a:rPr lang="en-US" altLang="zh-TW" dirty="0"/>
              <a:t> by </a:t>
            </a:r>
            <a:r>
              <a:rPr lang="en-US" altLang="zh-TW" i="1" dirty="0" err="1" smtClean="0">
                <a:solidFill>
                  <a:srgbClr val="FF0000"/>
                </a:solidFill>
              </a:rPr>
              <a:t>inodes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permissions, modification and access times, namespace and disk space quotas</a:t>
            </a:r>
            <a:r>
              <a:rPr lang="en-US" altLang="zh-TW" i="1" dirty="0"/>
              <a:t>).</a:t>
            </a:r>
          </a:p>
          <a:p>
            <a:pPr lvl="1"/>
            <a:r>
              <a:rPr lang="en-US" altLang="zh-TW" dirty="0"/>
              <a:t>Namespace is a hierarchy of files and directories.</a:t>
            </a:r>
          </a:p>
          <a:p>
            <a:pPr lvl="1"/>
            <a:r>
              <a:rPr lang="en-US" altLang="zh-TW" dirty="0" err="1"/>
              <a:t>NameNode</a:t>
            </a:r>
            <a:r>
              <a:rPr lang="en-US" altLang="zh-TW" dirty="0"/>
              <a:t> maintains the namespace tree and the mapping of file blocks to </a:t>
            </a:r>
            <a:r>
              <a:rPr lang="en-US" altLang="zh-TW" dirty="0" err="1"/>
              <a:t>DataNodes</a:t>
            </a:r>
            <a:r>
              <a:rPr lang="en-US" altLang="zh-TW" dirty="0"/>
              <a:t>.</a:t>
            </a:r>
            <a:endParaRPr lang="en-US" altLang="zh-TW" i="1" dirty="0"/>
          </a:p>
          <a:p>
            <a:pPr lvl="1"/>
            <a:r>
              <a:rPr lang="en-US" altLang="zh-TW" dirty="0" smtClean="0"/>
              <a:t>Three components</a:t>
            </a:r>
          </a:p>
          <a:p>
            <a:pPr lvl="2"/>
            <a:r>
              <a:rPr lang="en-US" altLang="zh-TW" dirty="0"/>
              <a:t>Image:  the </a:t>
            </a:r>
            <a:r>
              <a:rPr lang="en-US" altLang="zh-TW" dirty="0" err="1"/>
              <a:t>inode</a:t>
            </a:r>
            <a:r>
              <a:rPr lang="en-US" altLang="zh-TW" dirty="0"/>
              <a:t> data and the list of </a:t>
            </a:r>
            <a:r>
              <a:rPr lang="en-US" altLang="zh-TW" dirty="0" smtClean="0"/>
              <a:t>blocks (</a:t>
            </a:r>
            <a:r>
              <a:rPr lang="en-US" altLang="zh-TW" dirty="0"/>
              <a:t>name system).</a:t>
            </a:r>
          </a:p>
          <a:p>
            <a:pPr lvl="2"/>
            <a:r>
              <a:rPr lang="en-US" altLang="zh-TW" dirty="0"/>
              <a:t>Checkpoint: the persistent record of the </a:t>
            </a:r>
            <a:r>
              <a:rPr lang="en-US" altLang="zh-TW" dirty="0" smtClean="0"/>
              <a:t>image (file </a:t>
            </a:r>
            <a:r>
              <a:rPr lang="en-US" altLang="zh-TW" dirty="0"/>
              <a:t>system).</a:t>
            </a:r>
          </a:p>
          <a:p>
            <a:pPr lvl="2"/>
            <a:r>
              <a:rPr lang="en-US" altLang="zh-TW" dirty="0"/>
              <a:t>Journal: the modification log of the </a:t>
            </a:r>
            <a:r>
              <a:rPr lang="en-US" altLang="zh-TW" dirty="0" smtClean="0"/>
              <a:t>image (file </a:t>
            </a:r>
            <a:r>
              <a:rPr lang="en-US" altLang="zh-TW" dirty="0"/>
              <a:t>system).</a:t>
            </a:r>
            <a:endParaRPr lang="zh-TW" altLang="en-US" dirty="0"/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29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Image </a:t>
            </a:r>
            <a:r>
              <a:rPr lang="en-US" altLang="zh-TW" dirty="0"/>
              <a:t>and Journal</a:t>
            </a:r>
          </a:p>
          <a:p>
            <a:pPr lvl="1"/>
            <a:r>
              <a:rPr lang="en-US" altLang="zh-TW" dirty="0" smtClean="0"/>
              <a:t>When Startup </a:t>
            </a:r>
            <a:r>
              <a:rPr lang="en-US" altLang="zh-TW" dirty="0" err="1" smtClean="0"/>
              <a:t>NameNode</a:t>
            </a:r>
            <a:r>
              <a:rPr lang="en-US" altLang="zh-TW" dirty="0" smtClean="0"/>
              <a:t> </a:t>
            </a:r>
          </a:p>
          <a:p>
            <a:pPr marL="1250442" lvl="2" indent="-457200">
              <a:buFont typeface="+mj-lt"/>
              <a:buAutoNum type="arabicPeriod"/>
            </a:pPr>
            <a:r>
              <a:rPr lang="en-US" altLang="zh-TW" dirty="0" smtClean="0"/>
              <a:t>Load checkpoint.</a:t>
            </a:r>
          </a:p>
          <a:p>
            <a:pPr marL="1250442" lvl="2" indent="-457200">
              <a:buFont typeface="+mj-lt"/>
              <a:buAutoNum type="arabicPeriod"/>
            </a:pPr>
            <a:r>
              <a:rPr lang="en-US" altLang="zh-TW" dirty="0" smtClean="0"/>
              <a:t>Use journal.</a:t>
            </a:r>
          </a:p>
          <a:p>
            <a:r>
              <a:rPr lang="en-US" altLang="zh-TW" dirty="0" err="1" smtClean="0"/>
              <a:t>CheckpointNode</a:t>
            </a:r>
            <a:endParaRPr lang="en-US" altLang="zh-TW" dirty="0" smtClean="0"/>
          </a:p>
          <a:p>
            <a:pPr lvl="1"/>
            <a:r>
              <a:rPr lang="en-US" altLang="zh-TW" dirty="0"/>
              <a:t>The </a:t>
            </a:r>
            <a:r>
              <a:rPr lang="en-US" altLang="zh-TW" dirty="0" err="1"/>
              <a:t>CheckpointNode</a:t>
            </a:r>
            <a:r>
              <a:rPr lang="en-US" altLang="zh-TW" dirty="0"/>
              <a:t> periodically combines the existing checkpoint and journal to create a new checkpoint and an empty journal.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 err="1"/>
              <a:t>CheckpointNode</a:t>
            </a:r>
            <a:r>
              <a:rPr lang="en-US" altLang="zh-TW" dirty="0"/>
              <a:t> downloads checkpoint and journal from </a:t>
            </a:r>
            <a:r>
              <a:rPr lang="en-US" altLang="zh-TW" dirty="0" err="1"/>
              <a:t>NameNode</a:t>
            </a:r>
            <a:r>
              <a:rPr lang="en-US" altLang="zh-TW" dirty="0"/>
              <a:t> and return a new checkpoint and an empty journal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 smtClean="0"/>
              <a:t>BackupNode</a:t>
            </a:r>
            <a:endParaRPr lang="en-US" altLang="zh-TW" dirty="0" smtClean="0"/>
          </a:p>
          <a:p>
            <a:pPr lvl="1"/>
            <a:r>
              <a:rPr lang="en-US" altLang="zh-TW" dirty="0"/>
              <a:t>The </a:t>
            </a:r>
            <a:r>
              <a:rPr lang="en-US" altLang="zh-TW" dirty="0" err="1"/>
              <a:t>BackupNode</a:t>
            </a:r>
            <a:r>
              <a:rPr lang="en-US" altLang="zh-TW" dirty="0"/>
              <a:t> always </a:t>
            </a:r>
            <a:r>
              <a:rPr lang="en-US" altLang="zh-TW" dirty="0" smtClean="0"/>
              <a:t>follows </a:t>
            </a:r>
            <a:r>
              <a:rPr lang="en-US" altLang="zh-TW" dirty="0"/>
              <a:t>journal to keep </a:t>
            </a:r>
            <a:r>
              <a:rPr lang="en-US" altLang="zh-TW" dirty="0" err="1"/>
              <a:t>NameNode</a:t>
            </a:r>
            <a:r>
              <a:rPr lang="en-US" altLang="zh-TW" dirty="0"/>
              <a:t> latest version.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err="1"/>
              <a:t>NameNode</a:t>
            </a:r>
            <a:r>
              <a:rPr lang="en-US" altLang="zh-TW" dirty="0"/>
              <a:t> </a:t>
            </a:r>
            <a:r>
              <a:rPr lang="en-US" altLang="zh-TW" dirty="0" smtClean="0"/>
              <a:t>fails, use </a:t>
            </a:r>
            <a:r>
              <a:rPr lang="en-US" altLang="zh-TW" dirty="0" err="1"/>
              <a:t>BackupNode</a:t>
            </a:r>
            <a:r>
              <a:rPr lang="en-US" altLang="zh-TW" dirty="0"/>
              <a:t> </a:t>
            </a:r>
            <a:r>
              <a:rPr lang="en-US" altLang="zh-TW" dirty="0" err="1"/>
              <a:t>untill</a:t>
            </a:r>
            <a:r>
              <a:rPr lang="en-US" altLang="zh-TW" dirty="0"/>
              <a:t> </a:t>
            </a:r>
            <a:r>
              <a:rPr lang="en-US" altLang="zh-TW" dirty="0" err="1"/>
              <a:t>NameNode</a:t>
            </a:r>
            <a:r>
              <a:rPr lang="en-US" altLang="zh-TW" dirty="0"/>
              <a:t> recovers.</a:t>
            </a:r>
            <a:endParaRPr lang="zh-TW" altLang="en-US" dirty="0"/>
          </a:p>
          <a:p>
            <a:endParaRPr lang="zh-TW" altLang="en-US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0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pic>
        <p:nvPicPr>
          <p:cNvPr id="54274" name="Picture 2" descr="http://blogs.netapp.com/.a/6a00d8341ca27e53ef0128758ea65b970c-pi"/>
          <p:cNvPicPr>
            <a:picLocks noChangeAspect="1" noChangeArrowheads="1"/>
          </p:cNvPicPr>
          <p:nvPr/>
        </p:nvPicPr>
        <p:blipFill>
          <a:blip r:embed="rId2" cstate="print"/>
          <a:srcRect b="32026"/>
          <a:stretch>
            <a:fillRect/>
          </a:stretch>
        </p:blipFill>
        <p:spPr bwMode="auto">
          <a:xfrm>
            <a:off x="838200" y="3352800"/>
            <a:ext cx="7253654" cy="2514600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Data sharing</a:t>
            </a:r>
          </a:p>
          <a:p>
            <a:pPr lvl="1"/>
            <a:r>
              <a:rPr lang="en-US" dirty="0" smtClean="0"/>
              <a:t>Use data de-duplication technique to eliminate duplicated data.</a:t>
            </a:r>
          </a:p>
          <a:p>
            <a:pPr lvl="1"/>
            <a:r>
              <a:rPr lang="en-US" dirty="0" smtClean="0"/>
              <a:t>Save and improve the usage of storage space</a:t>
            </a:r>
          </a:p>
        </p:txBody>
      </p:sp>
    </p:spTree>
    <p:extLst>
      <p:ext uri="{BB962C8B-B14F-4D97-AF65-F5344CB8AC3E}">
        <p14:creationId xmlns:p14="http://schemas.microsoft.com/office/powerpoint/2010/main" val="36341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 smtClean="0"/>
              <a:t>DataNode</a:t>
            </a:r>
            <a:endParaRPr lang="en-US" altLang="zh-TW" dirty="0" smtClean="0"/>
          </a:p>
          <a:p>
            <a:pPr lvl="1"/>
            <a:r>
              <a:rPr lang="en-US" altLang="zh-TW" dirty="0"/>
              <a:t>Each block replica on a </a:t>
            </a:r>
            <a:r>
              <a:rPr lang="en-US" altLang="zh-TW" dirty="0" err="1"/>
              <a:t>DataNode</a:t>
            </a:r>
            <a:r>
              <a:rPr lang="en-US" altLang="zh-TW" dirty="0"/>
              <a:t> is represented by two </a:t>
            </a:r>
            <a:r>
              <a:rPr lang="en-US" altLang="zh-TW" dirty="0" smtClean="0"/>
              <a:t>files</a:t>
            </a:r>
            <a:r>
              <a:rPr lang="en-US" altLang="zh-TW" dirty="0"/>
              <a:t>: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Data</a:t>
            </a:r>
            <a:endParaRPr lang="en-US" altLang="zh-TW" dirty="0"/>
          </a:p>
          <a:p>
            <a:pPr lvl="2"/>
            <a:r>
              <a:rPr lang="en-US" altLang="zh-TW" dirty="0"/>
              <a:t>Block’s </a:t>
            </a:r>
            <a:r>
              <a:rPr lang="en-US" altLang="zh-TW" dirty="0" smtClean="0"/>
              <a:t>metadata (checksum</a:t>
            </a:r>
            <a:r>
              <a:rPr lang="en-US" altLang="zh-TW" dirty="0"/>
              <a:t>, generation stamp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When startup </a:t>
            </a:r>
            <a:r>
              <a:rPr lang="en-US" altLang="zh-TW" dirty="0" err="1"/>
              <a:t>DataNode</a:t>
            </a:r>
            <a:r>
              <a:rPr lang="en-US" altLang="zh-TW" dirty="0"/>
              <a:t>, </a:t>
            </a:r>
            <a:r>
              <a:rPr lang="en-US" altLang="zh-TW" dirty="0" err="1"/>
              <a:t>NameNode</a:t>
            </a:r>
            <a:r>
              <a:rPr lang="en-US" altLang="zh-TW" dirty="0"/>
              <a:t> performs </a:t>
            </a:r>
            <a:r>
              <a:rPr lang="en-US" altLang="zh-TW" dirty="0" smtClean="0"/>
              <a:t>handshaking:</a:t>
            </a:r>
          </a:p>
          <a:p>
            <a:pPr lvl="2"/>
            <a:r>
              <a:rPr lang="en-US" altLang="zh-TW" dirty="0"/>
              <a:t>Verify the name space ID.</a:t>
            </a:r>
          </a:p>
          <a:p>
            <a:pPr lvl="2"/>
            <a:r>
              <a:rPr lang="en-US" altLang="zh-TW" dirty="0"/>
              <a:t>Verify the soft version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 new </a:t>
            </a:r>
            <a:r>
              <a:rPr lang="en-US" altLang="zh-TW" dirty="0" err="1"/>
              <a:t>DataNode</a:t>
            </a:r>
            <a:r>
              <a:rPr lang="en-US" altLang="zh-TW" dirty="0"/>
              <a:t> will </a:t>
            </a:r>
            <a:r>
              <a:rPr lang="en-US" altLang="zh-TW" dirty="0" smtClean="0"/>
              <a:t>receive </a:t>
            </a:r>
            <a:r>
              <a:rPr lang="en-US" altLang="zh-TW" dirty="0"/>
              <a:t>namespace ID .</a:t>
            </a:r>
          </a:p>
          <a:p>
            <a:pPr lvl="1"/>
            <a:r>
              <a:rPr lang="en-US" altLang="zh-TW" dirty="0"/>
              <a:t>After the </a:t>
            </a:r>
            <a:r>
              <a:rPr lang="en-US" altLang="zh-TW" dirty="0" smtClean="0"/>
              <a:t>handshaking </a:t>
            </a:r>
            <a:r>
              <a:rPr lang="en-US" altLang="zh-TW" dirty="0"/>
              <a:t>the </a:t>
            </a:r>
            <a:r>
              <a:rPr lang="en-US" altLang="zh-TW" dirty="0" err="1"/>
              <a:t>DataNode</a:t>
            </a:r>
            <a:r>
              <a:rPr lang="en-US" altLang="zh-TW" dirty="0"/>
              <a:t> registers will get Storage ID.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 err="1"/>
              <a:t>DataNode</a:t>
            </a:r>
            <a:r>
              <a:rPr lang="en-US" altLang="zh-TW" dirty="0"/>
              <a:t> identifies block replicas in its possession to the </a:t>
            </a:r>
            <a:r>
              <a:rPr lang="en-US" altLang="zh-TW" dirty="0" err="1"/>
              <a:t>NameNode</a:t>
            </a:r>
            <a:r>
              <a:rPr lang="en-US" altLang="zh-TW" dirty="0"/>
              <a:t> by sending a block </a:t>
            </a:r>
            <a:r>
              <a:rPr lang="en-US" altLang="zh-TW" dirty="0" smtClean="0"/>
              <a:t>report (</a:t>
            </a:r>
            <a:r>
              <a:rPr lang="en-US" altLang="zh-TW" dirty="0"/>
              <a:t>block ID, generation stamp</a:t>
            </a:r>
            <a:r>
              <a:rPr lang="en-US" altLang="zh-TW" dirty="0" smtClean="0"/>
              <a:t>). (</a:t>
            </a:r>
            <a:r>
              <a:rPr lang="en-US" altLang="zh-TW" dirty="0"/>
              <a:t>1 time/hr)</a:t>
            </a:r>
          </a:p>
          <a:p>
            <a:pPr lvl="1"/>
            <a:r>
              <a:rPr lang="en-US" altLang="zh-TW" dirty="0" err="1"/>
              <a:t>Hearbeats</a:t>
            </a:r>
            <a:r>
              <a:rPr lang="en-US" altLang="zh-TW" dirty="0"/>
              <a:t>: </a:t>
            </a:r>
            <a:r>
              <a:rPr lang="en-US" altLang="zh-TW" dirty="0" smtClean="0"/>
              <a:t>1 </a:t>
            </a:r>
            <a:r>
              <a:rPr lang="en-US" altLang="zh-TW" dirty="0"/>
              <a:t>time/3 </a:t>
            </a:r>
            <a:r>
              <a:rPr lang="en-US" altLang="zh-TW" dirty="0" smtClean="0"/>
              <a:t>sec</a:t>
            </a:r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05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Client</a:t>
            </a:r>
            <a:endParaRPr lang="zh-TW" altLang="en-US" dirty="0"/>
          </a:p>
        </p:txBody>
      </p:sp>
      <p:pic>
        <p:nvPicPr>
          <p:cNvPr id="4" name="Picture 2" descr="C:\Users\Dosa\Desktop\未命名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50661"/>
            <a:ext cx="7480515" cy="4205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4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File Write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HDFS </a:t>
            </a:r>
            <a:r>
              <a:rPr lang="en-US" altLang="zh-TW" dirty="0"/>
              <a:t>implements a single-writer, multiple-reader model.</a:t>
            </a:r>
          </a:p>
          <a:p>
            <a:pPr lvl="1"/>
            <a:r>
              <a:rPr lang="en-US" altLang="zh-TW" dirty="0"/>
              <a:t>The writing client periodically renews the lease by </a:t>
            </a:r>
            <a:r>
              <a:rPr lang="en-US" altLang="zh-TW" dirty="0" smtClean="0"/>
              <a:t>heartbeat:</a:t>
            </a:r>
          </a:p>
          <a:p>
            <a:pPr lvl="2"/>
            <a:r>
              <a:rPr lang="en-US" altLang="zh-TW" dirty="0" smtClean="0"/>
              <a:t>Soft </a:t>
            </a:r>
            <a:r>
              <a:rPr lang="en-US" altLang="zh-TW" dirty="0"/>
              <a:t>limit: client fails to renew the lease, another client can preempt.</a:t>
            </a:r>
          </a:p>
          <a:p>
            <a:pPr lvl="2"/>
            <a:r>
              <a:rPr lang="en-US" altLang="zh-TW" dirty="0"/>
              <a:t>Hard limit: client fails to renew the lease, the client quit and close file.</a:t>
            </a:r>
          </a:p>
          <a:p>
            <a:pPr lvl="1"/>
            <a:r>
              <a:rPr lang="en-US" altLang="zh-TW" dirty="0"/>
              <a:t>Form a pipeline.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 smtClean="0"/>
              <a:t>full packet </a:t>
            </a:r>
            <a:r>
              <a:rPr lang="en-US" altLang="zh-TW" dirty="0"/>
              <a:t>buffer </a:t>
            </a:r>
            <a:r>
              <a:rPr lang="en-US" altLang="zh-TW" dirty="0" smtClean="0"/>
              <a:t>is </a:t>
            </a:r>
            <a:r>
              <a:rPr lang="en-US" altLang="zh-TW" dirty="0"/>
              <a:t>pushed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 </a:t>
            </a:r>
            <a:r>
              <a:rPr lang="en-US" altLang="zh-TW" dirty="0"/>
              <a:t>the pipeline.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C:\Users\Dosa\Desktop\未命名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425618"/>
            <a:ext cx="3240359" cy="3124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66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File </a:t>
            </a:r>
            <a:r>
              <a:rPr lang="en-US" altLang="zh-TW" dirty="0" smtClean="0"/>
              <a:t>Read</a:t>
            </a:r>
          </a:p>
          <a:p>
            <a:pPr lvl="1"/>
            <a:r>
              <a:rPr lang="en-US" altLang="zh-TW" dirty="0"/>
              <a:t>When a client opens a file to read, it fetches the list of blocks and the locations of each block replica from the </a:t>
            </a:r>
            <a:r>
              <a:rPr lang="en-US" altLang="zh-TW" dirty="0" err="1"/>
              <a:t>NameNode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 smtClean="0"/>
              <a:t>Read </a:t>
            </a:r>
            <a:r>
              <a:rPr lang="en-US" altLang="zh-TW" dirty="0"/>
              <a:t>from </a:t>
            </a:r>
            <a:r>
              <a:rPr lang="en-US" altLang="zh-TW" dirty="0" smtClean="0"/>
              <a:t>the nearest </a:t>
            </a:r>
            <a:r>
              <a:rPr lang="en-US" altLang="zh-TW" dirty="0"/>
              <a:t>replica </a:t>
            </a:r>
            <a:r>
              <a:rPr lang="en-US" altLang="zh-TW" dirty="0" smtClean="0"/>
              <a:t>first. If fails,  read from the next nearest </a:t>
            </a:r>
            <a:r>
              <a:rPr lang="en-US" altLang="zh-TW" dirty="0"/>
              <a:t>replica.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9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REPLICA MANGEMENT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Block </a:t>
            </a:r>
            <a:r>
              <a:rPr lang="en-US" altLang="zh-TW" dirty="0" smtClean="0"/>
              <a:t>Placement</a:t>
            </a:r>
          </a:p>
          <a:p>
            <a:pPr lvl="1"/>
            <a:r>
              <a:rPr lang="en-US" altLang="zh-TW" dirty="0"/>
              <a:t>When a </a:t>
            </a:r>
            <a:r>
              <a:rPr lang="en-US" altLang="zh-TW" dirty="0" err="1"/>
              <a:t>DataNode</a:t>
            </a:r>
            <a:r>
              <a:rPr lang="en-US" altLang="zh-TW" dirty="0"/>
              <a:t> registers </a:t>
            </a:r>
            <a:r>
              <a:rPr lang="en-US" altLang="zh-TW" dirty="0" smtClean="0"/>
              <a:t>to </a:t>
            </a:r>
            <a:r>
              <a:rPr lang="en-US" altLang="zh-TW" dirty="0"/>
              <a:t>the </a:t>
            </a:r>
            <a:r>
              <a:rPr lang="en-US" altLang="zh-TW" dirty="0" err="1"/>
              <a:t>NameNode</a:t>
            </a:r>
            <a:r>
              <a:rPr lang="en-US" altLang="zh-TW" dirty="0"/>
              <a:t>, the </a:t>
            </a:r>
            <a:r>
              <a:rPr lang="en-US" altLang="zh-TW" dirty="0" err="1"/>
              <a:t>NameNode</a:t>
            </a:r>
            <a:r>
              <a:rPr lang="en-US" altLang="zh-TW" dirty="0"/>
              <a:t> runs a configured script to decide which rack the node belongs to.</a:t>
            </a:r>
          </a:p>
          <a:p>
            <a:pPr lvl="1"/>
            <a:r>
              <a:rPr lang="en-US" altLang="zh-TW" dirty="0"/>
              <a:t>The default HDFS block placement policy provides a tradeoff between </a:t>
            </a:r>
            <a:r>
              <a:rPr lang="en-US" altLang="zh-TW" dirty="0">
                <a:solidFill>
                  <a:srgbClr val="FF0000"/>
                </a:solidFill>
              </a:rPr>
              <a:t>minimizing the write cost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FF0000"/>
                </a:solidFill>
              </a:rPr>
              <a:t>maximizing data reliability.</a:t>
            </a:r>
          </a:p>
          <a:p>
            <a:pPr lvl="1"/>
            <a:r>
              <a:rPr lang="en-US" altLang="zh-TW" dirty="0"/>
              <a:t>The default HDFS replica </a:t>
            </a:r>
            <a:r>
              <a:rPr lang="en-US" altLang="zh-TW"/>
              <a:t>placement </a:t>
            </a:r>
            <a:r>
              <a:rPr lang="en-US" altLang="zh-TW" smtClean="0"/>
              <a:t>policy:</a:t>
            </a:r>
            <a:endParaRPr lang="en-US" altLang="zh-TW" dirty="0"/>
          </a:p>
          <a:p>
            <a:pPr lvl="2"/>
            <a:r>
              <a:rPr lang="en-US" altLang="zh-TW" dirty="0"/>
              <a:t>No </a:t>
            </a:r>
            <a:r>
              <a:rPr lang="en-US" altLang="zh-TW" dirty="0" err="1"/>
              <a:t>DataNode</a:t>
            </a:r>
            <a:r>
              <a:rPr lang="en-US" altLang="zh-TW" dirty="0"/>
              <a:t> contains more than one replica of any block.</a:t>
            </a:r>
          </a:p>
          <a:p>
            <a:pPr lvl="2"/>
            <a:r>
              <a:rPr lang="en-US" altLang="zh-TW" dirty="0"/>
              <a:t>No rack contains more than two replicas of the same block.</a:t>
            </a:r>
            <a:endParaRPr lang="zh-TW" altLang="en-US" dirty="0">
              <a:solidFill>
                <a:srgbClr val="FF0000"/>
              </a:solidFill>
            </a:endParaRPr>
          </a:p>
          <a:p>
            <a:pPr lvl="1"/>
            <a:endParaRPr lang="zh-TW" altLang="en-US" dirty="0"/>
          </a:p>
        </p:txBody>
      </p:sp>
      <p:pic>
        <p:nvPicPr>
          <p:cNvPr id="4" name="Picture 2" descr="C:\Users\Dosa\Desktop\未命名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4569715"/>
            <a:ext cx="4197398" cy="1872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7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Tiering</a:t>
            </a:r>
            <a:endParaRPr lang="en-US" dirty="0" smtClean="0"/>
          </a:p>
          <a:p>
            <a:pPr lvl="1"/>
            <a:r>
              <a:rPr lang="en-US" dirty="0" smtClean="0"/>
              <a:t>Automatic migrate data across storage resources with different properties according to the significance or access frequency of data.</a:t>
            </a:r>
          </a:p>
          <a:p>
            <a:pPr lvl="1"/>
            <a:r>
              <a:rPr lang="en-US" dirty="0" smtClean="0"/>
              <a:t>Example:  iMac fusion drive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1600200" y="3352800"/>
            <a:ext cx="5943600" cy="3209976"/>
            <a:chOff x="1905000" y="3648024"/>
            <a:chExt cx="5715000" cy="3057576"/>
          </a:xfrm>
        </p:grpSpPr>
        <p:pic>
          <p:nvPicPr>
            <p:cNvPr id="34818" name="Picture 2" descr="http://storagenerve.com/wp-content/uploads/2009/12/Screen-shot-2009-12-08-at-5.13.31-PM.png"/>
            <p:cNvPicPr>
              <a:picLocks noChangeAspect="1" noChangeArrowheads="1"/>
            </p:cNvPicPr>
            <p:nvPr/>
          </p:nvPicPr>
          <p:blipFill>
            <a:blip r:embed="rId2" cstate="print"/>
            <a:srcRect b="72273"/>
            <a:stretch>
              <a:fillRect/>
            </a:stretch>
          </p:blipFill>
          <p:spPr bwMode="auto">
            <a:xfrm>
              <a:off x="1905000" y="3648024"/>
              <a:ext cx="5715000" cy="847776"/>
            </a:xfrm>
            <a:prstGeom prst="rect">
              <a:avLst/>
            </a:prstGeom>
            <a:noFill/>
          </p:spPr>
        </p:pic>
        <p:pic>
          <p:nvPicPr>
            <p:cNvPr id="8" name="Picture 2" descr="http://storagenerve.com/wp-content/uploads/2009/12/Screen-shot-2009-12-08-at-5.13.31-PM.png"/>
            <p:cNvPicPr>
              <a:picLocks noChangeAspect="1" noChangeArrowheads="1"/>
            </p:cNvPicPr>
            <p:nvPr/>
          </p:nvPicPr>
          <p:blipFill>
            <a:blip r:embed="rId2" cstate="print"/>
            <a:srcRect t="37696"/>
            <a:stretch>
              <a:fillRect/>
            </a:stretch>
          </p:blipFill>
          <p:spPr bwMode="auto">
            <a:xfrm>
              <a:off x="1905000" y="4800600"/>
              <a:ext cx="5715000" cy="19050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2598965" y="4505960"/>
              <a:ext cx="830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F497D">
                      <a:lumMod val="75000"/>
                    </a:srgbClr>
                  </a:solidFill>
                </a:rPr>
                <a:t>Storage</a:t>
              </a:r>
              <a:endParaRPr lang="en-US" sz="1600" b="1" dirty="0">
                <a:solidFill>
                  <a:srgbClr val="1F497D">
                    <a:lumMod val="7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8960" y="4505960"/>
              <a:ext cx="820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F497D">
                      <a:lumMod val="75000"/>
                    </a:srgbClr>
                  </a:solidFill>
                </a:rPr>
                <a:t>Policies</a:t>
              </a:r>
              <a:endParaRPr lang="en-US" sz="1600" b="1" dirty="0">
                <a:solidFill>
                  <a:srgbClr val="1F497D">
                    <a:lumMod val="75000"/>
                  </a:srgb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22260" y="4505960"/>
              <a:ext cx="1329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F497D">
                      <a:lumMod val="75000"/>
                    </a:srgbClr>
                  </a:solidFill>
                </a:rPr>
                <a:t>Access Group</a:t>
              </a:r>
              <a:endParaRPr lang="en-US" sz="1600" b="1" dirty="0">
                <a:solidFill>
                  <a:srgbClr val="1F497D">
                    <a:lumMod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accent2"/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How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600" dirty="0">
                <a:solidFill>
                  <a:schemeClr val="tx1">
                    <a:tint val="75000"/>
                  </a:schemeClr>
                </a:solidFill>
              </a:rPr>
              <a:t>Case </a:t>
            </a: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study</a:t>
            </a:r>
            <a:endParaRPr lang="en-US" altLang="zh-TW" sz="26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What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r>
              <a:rPr lang="en-US" dirty="0" smtClean="0"/>
              <a:t>Layers can be virtualized</a:t>
            </a:r>
          </a:p>
          <a:p>
            <a:pPr lvl="1"/>
            <a:r>
              <a:rPr lang="en-US" dirty="0" smtClean="0"/>
              <a:t>File system</a:t>
            </a:r>
          </a:p>
          <a:p>
            <a:pPr lvl="2"/>
            <a:r>
              <a:rPr lang="en-US" dirty="0" smtClean="0"/>
              <a:t>Provide compatible system call interface to user space applications.</a:t>
            </a:r>
          </a:p>
          <a:p>
            <a:pPr lvl="1"/>
            <a:r>
              <a:rPr lang="en-US" dirty="0" smtClean="0"/>
              <a:t>Block device</a:t>
            </a:r>
          </a:p>
          <a:p>
            <a:pPr lvl="2"/>
            <a:r>
              <a:rPr lang="en-US" dirty="0" smtClean="0"/>
              <a:t>Provide compatible block device interface to file system.</a:t>
            </a:r>
          </a:p>
          <a:p>
            <a:pPr lvl="2"/>
            <a:r>
              <a:rPr lang="en-US" dirty="0" smtClean="0"/>
              <a:t>Through the interface such as SCSI, SAS, ATA, SATA,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5400" y="3200400"/>
            <a:ext cx="3352800" cy="1752600"/>
          </a:xfrm>
          <a:prstGeom prst="rect">
            <a:avLst/>
          </a:prstGeom>
          <a:gradFill>
            <a:gsLst>
              <a:gs pos="100000">
                <a:schemeClr val="accent3">
                  <a:tint val="50000"/>
                  <a:satMod val="300000"/>
                </a:schemeClr>
              </a:gs>
              <a:gs pos="65000">
                <a:schemeClr val="accent3">
                  <a:tint val="37000"/>
                  <a:satMod val="300000"/>
                </a:schemeClr>
              </a:gs>
              <a:gs pos="0">
                <a:schemeClr val="accent3">
                  <a:tint val="15000"/>
                  <a:satMod val="350000"/>
                </a:schemeClr>
              </a:gs>
            </a:gsLst>
          </a:gra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b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Kernel Space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400" y="1828800"/>
            <a:ext cx="3352800" cy="12954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b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User Space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0" y="2286000"/>
            <a:ext cx="2667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0" y="2895600"/>
            <a:ext cx="2667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System call interface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0" y="3429000"/>
            <a:ext cx="2667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File System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4038600"/>
            <a:ext cx="2667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Block interface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34000" y="4572000"/>
            <a:ext cx="2667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Device driver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05400" y="5105400"/>
            <a:ext cx="3352800" cy="457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Storage Device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and Files</a:t>
            </a:r>
          </a:p>
          <a:p>
            <a:pPr lvl="1"/>
            <a:r>
              <a:rPr lang="en-US" dirty="0" smtClean="0"/>
              <a:t>What is data ?</a:t>
            </a:r>
          </a:p>
          <a:p>
            <a:pPr lvl="2"/>
            <a:r>
              <a:rPr lang="en-US" dirty="0" smtClean="0"/>
              <a:t>Data is information that has been converted to a machine-readable, digital binary format.</a:t>
            </a:r>
          </a:p>
          <a:p>
            <a:pPr lvl="2"/>
            <a:r>
              <a:rPr lang="en-US" dirty="0" smtClean="0"/>
              <a:t>Control information indicates how data should be processed.</a:t>
            </a:r>
          </a:p>
          <a:p>
            <a:pPr lvl="2"/>
            <a:r>
              <a:rPr lang="en-US" dirty="0" smtClean="0"/>
              <a:t>Applications may embed control information in user data for formatting or presentation.</a:t>
            </a:r>
          </a:p>
          <a:p>
            <a:pPr lvl="2"/>
            <a:r>
              <a:rPr lang="en-US" dirty="0" smtClean="0"/>
              <a:t>Data and its associated control information is organized into discrete units as files or records.</a:t>
            </a:r>
          </a:p>
          <a:p>
            <a:pPr lvl="1"/>
            <a:r>
              <a:rPr lang="en-US" dirty="0" smtClean="0"/>
              <a:t>What is file ?</a:t>
            </a:r>
          </a:p>
          <a:p>
            <a:pPr lvl="2"/>
            <a:r>
              <a:rPr lang="en-US" dirty="0" smtClean="0"/>
              <a:t>Files are the common containers for user data, application code, and operating system executables and parameters.</a:t>
            </a:r>
          </a:p>
        </p:txBody>
      </p:sp>
    </p:spTree>
    <p:extLst>
      <p:ext uri="{BB962C8B-B14F-4D97-AF65-F5344CB8AC3E}">
        <p14:creationId xmlns:p14="http://schemas.microsoft.com/office/powerpoint/2010/main" val="39936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About the files</a:t>
            </a:r>
          </a:p>
          <a:p>
            <a:pPr lvl="1"/>
            <a:r>
              <a:rPr lang="en-US" dirty="0" smtClean="0"/>
              <a:t>Metadata</a:t>
            </a:r>
          </a:p>
          <a:p>
            <a:pPr lvl="2"/>
            <a:r>
              <a:rPr lang="en-US" dirty="0" smtClean="0"/>
              <a:t>The control information for file management is known as metadata.</a:t>
            </a:r>
          </a:p>
          <a:p>
            <a:pPr lvl="2"/>
            <a:r>
              <a:rPr lang="en-US" dirty="0" smtClean="0"/>
              <a:t>File metadata includes file attributes and pointers to the location of file data content.</a:t>
            </a:r>
          </a:p>
          <a:p>
            <a:pPr lvl="2"/>
            <a:r>
              <a:rPr lang="en-US" dirty="0" smtClean="0"/>
              <a:t>File metadata may be segregated from a file's data content.</a:t>
            </a:r>
          </a:p>
          <a:p>
            <a:pPr lvl="2"/>
            <a:r>
              <a:rPr lang="en-US" dirty="0" smtClean="0"/>
              <a:t>Metadata on file ownership and permissions is used in file access.</a:t>
            </a:r>
          </a:p>
          <a:p>
            <a:pPr lvl="2"/>
            <a:r>
              <a:rPr lang="en-US" dirty="0" smtClean="0"/>
              <a:t>File timestamp metadata facilitates automated processes such as backup and life cycle management.</a:t>
            </a:r>
          </a:p>
          <a:p>
            <a:pPr lvl="1"/>
            <a:r>
              <a:rPr lang="en-US" dirty="0" smtClean="0"/>
              <a:t>Different file systems</a:t>
            </a:r>
          </a:p>
          <a:p>
            <a:pPr lvl="2"/>
            <a:r>
              <a:rPr lang="en-US" dirty="0" smtClean="0"/>
              <a:t>In Unix systems, file metadata is contained in the </a:t>
            </a:r>
            <a:r>
              <a:rPr lang="en-US" i="1" dirty="0" err="1" smtClean="0"/>
              <a:t>i</a:t>
            </a:r>
            <a:r>
              <a:rPr lang="en-US" dirty="0" smtClean="0"/>
              <a:t>-node structure.</a:t>
            </a:r>
          </a:p>
          <a:p>
            <a:pPr lvl="2"/>
            <a:r>
              <a:rPr lang="en-US" dirty="0" smtClean="0"/>
              <a:t>In Windows systems, file metadata is contained in records of file attributes.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r>
              <a:rPr lang="en-US" dirty="0" smtClean="0"/>
              <a:t>File system</a:t>
            </a:r>
          </a:p>
          <a:p>
            <a:pPr lvl="1"/>
            <a:r>
              <a:rPr lang="en-US" dirty="0" smtClean="0"/>
              <a:t>What is file system ?</a:t>
            </a:r>
          </a:p>
          <a:p>
            <a:pPr lvl="2"/>
            <a:r>
              <a:rPr lang="en-US" dirty="0" smtClean="0"/>
              <a:t>A file system is a software layer responsible for organizing and policing the creation, modification, and deletion of files.</a:t>
            </a:r>
          </a:p>
          <a:p>
            <a:pPr lvl="2"/>
            <a:r>
              <a:rPr lang="en-US" dirty="0" smtClean="0"/>
              <a:t>File systems provide a hierarchical organization of files into directories and subdirectories.</a:t>
            </a:r>
          </a:p>
          <a:p>
            <a:pPr lvl="2"/>
            <a:r>
              <a:rPr lang="en-US" dirty="0" smtClean="0"/>
              <a:t>The </a:t>
            </a:r>
            <a:r>
              <a:rPr lang="en-US" i="1" dirty="0" smtClean="0"/>
              <a:t>B</a:t>
            </a:r>
            <a:r>
              <a:rPr lang="en-US" dirty="0" smtClean="0"/>
              <a:t>-tree algorithm facilitates more rapid search and retrieval of files by name.</a:t>
            </a:r>
          </a:p>
          <a:p>
            <a:pPr lvl="2"/>
            <a:r>
              <a:rPr lang="en-US" dirty="0" smtClean="0"/>
              <a:t>File system integrity is maintained through duplication of master tables, change logs, and immediate writes off file changes.</a:t>
            </a:r>
          </a:p>
          <a:p>
            <a:pPr lvl="1"/>
            <a:r>
              <a:rPr lang="en-US" dirty="0" smtClean="0"/>
              <a:t>Different file systems</a:t>
            </a:r>
          </a:p>
          <a:p>
            <a:pPr lvl="2"/>
            <a:r>
              <a:rPr lang="en-US" dirty="0" smtClean="0"/>
              <a:t>In Unix, the super block contains information on the current state of the file system and its resources.</a:t>
            </a:r>
          </a:p>
          <a:p>
            <a:pPr lvl="2"/>
            <a:r>
              <a:rPr lang="en-US" dirty="0" smtClean="0"/>
              <a:t>In Windows NTFS, the master file table contains information on all file entries and status.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334000" cy="4191000"/>
          </a:xfrm>
        </p:spPr>
        <p:txBody>
          <a:bodyPr/>
          <a:lstStyle/>
          <a:p>
            <a:r>
              <a:rPr lang="en-US" dirty="0" smtClean="0"/>
              <a:t>File system level virtualization</a:t>
            </a:r>
          </a:p>
          <a:p>
            <a:pPr lvl="1"/>
            <a:r>
              <a:rPr lang="en-US" dirty="0" smtClean="0"/>
              <a:t>File system maintains metadata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err="1" smtClean="0"/>
              <a:t>i</a:t>
            </a:r>
            <a:r>
              <a:rPr lang="en-US" dirty="0" smtClean="0"/>
              <a:t>-node) of each file.</a:t>
            </a:r>
          </a:p>
          <a:p>
            <a:pPr lvl="1"/>
            <a:r>
              <a:rPr lang="en-US" dirty="0" smtClean="0"/>
              <a:t>Translate file access requests to underlining file system.</a:t>
            </a:r>
          </a:p>
          <a:p>
            <a:pPr lvl="1"/>
            <a:r>
              <a:rPr lang="en-US" dirty="0" smtClean="0"/>
              <a:t>Sometime divide large file into small sub-files (chunks) for parallel access, which improves the performance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447800"/>
            <a:ext cx="3414713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2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24000"/>
            <a:ext cx="82677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Block level data</a:t>
            </a:r>
          </a:p>
          <a:p>
            <a:pPr lvl="1"/>
            <a:r>
              <a:rPr lang="en-US" dirty="0" smtClean="0"/>
              <a:t>The file system block</a:t>
            </a:r>
          </a:p>
          <a:p>
            <a:pPr lvl="2"/>
            <a:r>
              <a:rPr lang="en-US" dirty="0" smtClean="0"/>
              <a:t>The atomic unit of file system management is the file system block.</a:t>
            </a:r>
          </a:p>
          <a:p>
            <a:pPr lvl="2"/>
            <a:r>
              <a:rPr lang="en-US" dirty="0" smtClean="0"/>
              <a:t>A file's data may span multiple file system blocks.</a:t>
            </a:r>
          </a:p>
          <a:p>
            <a:pPr lvl="2"/>
            <a:r>
              <a:rPr lang="en-US" dirty="0" smtClean="0"/>
              <a:t>A file system block is composed of a consecutive range of disk block addresses.</a:t>
            </a:r>
          </a:p>
          <a:p>
            <a:pPr lvl="1"/>
            <a:r>
              <a:rPr lang="en-US" dirty="0" smtClean="0"/>
              <a:t>Data in disk</a:t>
            </a:r>
          </a:p>
          <a:p>
            <a:pPr lvl="2"/>
            <a:r>
              <a:rPr lang="en-US" dirty="0" smtClean="0"/>
              <a:t>Disk drives read and write data to media through cylinder, head, and sector geometry.</a:t>
            </a:r>
          </a:p>
          <a:p>
            <a:pPr lvl="2"/>
            <a:r>
              <a:rPr lang="en-US" dirty="0" smtClean="0"/>
              <a:t>Microcode on a disk translates between disk block numbers and cylinder/head/sector locations.</a:t>
            </a:r>
          </a:p>
          <a:p>
            <a:pPr lvl="2"/>
            <a:r>
              <a:rPr lang="en-US" dirty="0" smtClean="0"/>
              <a:t>This translation is an elementary form of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7252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Overview</a:t>
            </a:r>
          </a:p>
          <a:p>
            <a:pPr lvl="1"/>
            <a:r>
              <a:rPr lang="en-US" altLang="zh-TW" dirty="0" smtClean="0"/>
              <a:t>Introduction</a:t>
            </a:r>
            <a:endParaRPr lang="en-US" altLang="zh-TW" dirty="0"/>
          </a:p>
          <a:p>
            <a:pPr lvl="1"/>
            <a:r>
              <a:rPr lang="en-US" altLang="zh-TW" dirty="0"/>
              <a:t>What to be virtualized</a:t>
            </a:r>
          </a:p>
          <a:p>
            <a:pPr lvl="1"/>
            <a:r>
              <a:rPr lang="en-US" altLang="zh-TW" dirty="0"/>
              <a:t>Where to be virtualized</a:t>
            </a:r>
          </a:p>
          <a:p>
            <a:pPr lvl="1"/>
            <a:r>
              <a:rPr lang="en-US" altLang="zh-TW" dirty="0"/>
              <a:t>How to be </a:t>
            </a:r>
            <a:r>
              <a:rPr lang="en-US" altLang="zh-TW" dirty="0" smtClean="0"/>
              <a:t>virtualized</a:t>
            </a:r>
            <a:endParaRPr lang="en-US" altLang="zh-TW" dirty="0"/>
          </a:p>
          <a:p>
            <a:r>
              <a:rPr lang="en-US" altLang="zh-TW" dirty="0"/>
              <a:t>Case study</a:t>
            </a:r>
          </a:p>
          <a:p>
            <a:pPr lvl="1"/>
            <a:r>
              <a:rPr lang="en-US" altLang="zh-TW" dirty="0"/>
              <a:t>On </a:t>
            </a:r>
            <a:r>
              <a:rPr lang="en-US" altLang="zh-TW" dirty="0" err="1"/>
              <a:t>linux</a:t>
            </a:r>
            <a:r>
              <a:rPr lang="en-US" altLang="zh-TW" dirty="0"/>
              <a:t> </a:t>
            </a:r>
            <a:r>
              <a:rPr lang="en-US" altLang="zh-TW" dirty="0" smtClean="0"/>
              <a:t>system</a:t>
            </a:r>
          </a:p>
          <a:p>
            <a:pPr lvl="2"/>
            <a:r>
              <a:rPr lang="en-US" altLang="zh-TW" dirty="0" smtClean="0"/>
              <a:t>RAID</a:t>
            </a:r>
            <a:endParaRPr lang="en-US" altLang="zh-TW" dirty="0"/>
          </a:p>
          <a:p>
            <a:pPr lvl="2"/>
            <a:r>
              <a:rPr lang="en-US" altLang="zh-TW" dirty="0" smtClean="0"/>
              <a:t>LVM</a:t>
            </a:r>
          </a:p>
          <a:p>
            <a:pPr lvl="2"/>
            <a:r>
              <a:rPr lang="en-US" altLang="zh-TW" dirty="0" smtClean="0"/>
              <a:t>NFS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/>
              <a:t>distributed </a:t>
            </a:r>
            <a:r>
              <a:rPr lang="en-US" altLang="zh-TW" dirty="0" smtClean="0"/>
              <a:t>system</a:t>
            </a:r>
          </a:p>
          <a:p>
            <a:pPr lvl="2"/>
            <a:r>
              <a:rPr lang="en-US" altLang="zh-TW" dirty="0" err="1" smtClean="0"/>
              <a:t>Vastsky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Lustre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Ceph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HDFS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0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52800"/>
          </a:xfrm>
        </p:spPr>
        <p:txBody>
          <a:bodyPr/>
          <a:lstStyle/>
          <a:p>
            <a:r>
              <a:rPr lang="en-US" dirty="0" smtClean="0"/>
              <a:t>Block device interface</a:t>
            </a:r>
          </a:p>
          <a:p>
            <a:pPr lvl="1"/>
            <a:r>
              <a:rPr lang="en-US" dirty="0" smtClean="0"/>
              <a:t>SCSI (</a:t>
            </a:r>
            <a:r>
              <a:rPr lang="en-US" i="1" dirty="0" smtClean="0"/>
              <a:t>Small Computer System Interface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The exchange of data blocks between the host system and storage is governed by the SCSI protocol.</a:t>
            </a:r>
          </a:p>
          <a:p>
            <a:pPr lvl="2"/>
            <a:r>
              <a:rPr lang="en-US" dirty="0" smtClean="0"/>
              <a:t>The SCSI protocol is implemented in a client/server model.</a:t>
            </a:r>
          </a:p>
          <a:p>
            <a:pPr lvl="2"/>
            <a:r>
              <a:rPr lang="en-US" dirty="0" smtClean="0"/>
              <a:t>The SCSI protocol is responsible for block exchange but does not define how data blocks will be placed on disk.</a:t>
            </a:r>
          </a:p>
          <a:p>
            <a:pPr lvl="2"/>
            <a:r>
              <a:rPr lang="en-US" dirty="0" smtClean="0"/>
              <a:t>Multiple instances of SCSI client/server sessions may run concurrently between a server and storage.</a:t>
            </a:r>
          </a:p>
        </p:txBody>
      </p:sp>
      <p:pic>
        <p:nvPicPr>
          <p:cNvPr id="7" name="Picture 6" descr="Network_2.png"/>
          <p:cNvPicPr>
            <a:picLocks noChangeAspect="1"/>
          </p:cNvPicPr>
          <p:nvPr/>
        </p:nvPicPr>
        <p:blipFill>
          <a:blip r:embed="rId2" cstate="print"/>
          <a:srcRect l="769"/>
          <a:stretch>
            <a:fillRect/>
          </a:stretch>
        </p:blipFill>
        <p:spPr>
          <a:xfrm>
            <a:off x="1623060" y="4191000"/>
            <a:ext cx="5897881" cy="25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95400"/>
            <a:ext cx="8458200" cy="5410200"/>
          </a:xfrm>
        </p:spPr>
        <p:txBody>
          <a:bodyPr>
            <a:noAutofit/>
          </a:bodyPr>
          <a:lstStyle/>
          <a:p>
            <a:r>
              <a:rPr lang="en-US" dirty="0" smtClean="0"/>
              <a:t>Logical unit and Logical volume</a:t>
            </a:r>
          </a:p>
          <a:p>
            <a:pPr lvl="1"/>
            <a:r>
              <a:rPr lang="en-US" dirty="0" smtClean="0"/>
              <a:t>Logical unit</a:t>
            </a:r>
          </a:p>
          <a:p>
            <a:pPr lvl="2"/>
            <a:r>
              <a:rPr lang="en-US" dirty="0" smtClean="0"/>
              <a:t>The SCSI command processing entity within the storage target represents a logical unit (LU) and is assigned a logical unit number (LUN) for identification by the host platform.</a:t>
            </a:r>
          </a:p>
          <a:p>
            <a:pPr lvl="2"/>
            <a:r>
              <a:rPr lang="en-US" dirty="0" smtClean="0"/>
              <a:t>LUN assignment can be manipulated through LUN mapping, which substitutes virtual LUN numbers for actual ones.</a:t>
            </a:r>
          </a:p>
          <a:p>
            <a:pPr lvl="1"/>
            <a:r>
              <a:rPr lang="en-US" dirty="0" smtClean="0"/>
              <a:t>Logical volume</a:t>
            </a:r>
          </a:p>
          <a:p>
            <a:pPr lvl="2"/>
            <a:r>
              <a:rPr lang="en-US" dirty="0" smtClean="0"/>
              <a:t>A volume represents the storage capacity of one or more disk drives.</a:t>
            </a:r>
          </a:p>
          <a:p>
            <a:pPr lvl="2"/>
            <a:r>
              <a:rPr lang="en-US" dirty="0" smtClean="0"/>
              <a:t>Logical volume management may sit between the file system and the device drivers that control system I/O.</a:t>
            </a:r>
          </a:p>
          <a:p>
            <a:pPr lvl="2"/>
            <a:r>
              <a:rPr lang="en-US" dirty="0" smtClean="0"/>
              <a:t>Volume management is responsible for creating and maintaining metadata about storage capacity.</a:t>
            </a:r>
          </a:p>
          <a:p>
            <a:pPr lvl="2"/>
            <a:r>
              <a:rPr lang="en-US" dirty="0" smtClean="0"/>
              <a:t>Volumes are an archetypal form of storage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427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2801" y="1097280"/>
            <a:ext cx="3410712" cy="542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4876800" cy="4525963"/>
          </a:xfrm>
        </p:spPr>
        <p:txBody>
          <a:bodyPr/>
          <a:lstStyle/>
          <a:p>
            <a:r>
              <a:rPr lang="en-US" dirty="0" smtClean="0"/>
              <a:t>Data block level virtualization</a:t>
            </a:r>
          </a:p>
          <a:p>
            <a:pPr lvl="1"/>
            <a:r>
              <a:rPr lang="en-US" dirty="0" smtClean="0"/>
              <a:t>LUN &amp; LBA</a:t>
            </a:r>
          </a:p>
          <a:p>
            <a:pPr lvl="2"/>
            <a:r>
              <a:rPr lang="en-US" dirty="0" smtClean="0"/>
              <a:t>A single block of information is addressed using a logical unit identifier (LUN) and an offset within that LUN, which known as a Logical Block Address (LBA).</a:t>
            </a:r>
          </a:p>
          <a:p>
            <a:pPr lvl="1"/>
            <a:r>
              <a:rPr lang="en-US" dirty="0" smtClean="0"/>
              <a:t>Apply address space remapping</a:t>
            </a:r>
          </a:p>
          <a:p>
            <a:pPr lvl="2"/>
            <a:r>
              <a:rPr lang="en-US" dirty="0" smtClean="0"/>
              <a:t>The address space mapping is between a logical disk and a logical unit presented by one or more storage controllers.</a:t>
            </a:r>
          </a:p>
        </p:txBody>
      </p:sp>
    </p:spTree>
    <p:extLst>
      <p:ext uri="{BB962C8B-B14F-4D97-AF65-F5344CB8AC3E}">
        <p14:creationId xmlns:p14="http://schemas.microsoft.com/office/powerpoint/2010/main" val="2561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C00000"/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How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>
                <a:solidFill>
                  <a:schemeClr val="tx1">
                    <a:tint val="75000"/>
                  </a:schemeClr>
                </a:solidFill>
              </a:rPr>
              <a:t>Case </a:t>
            </a: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study</a:t>
            </a:r>
            <a:endParaRPr lang="en-US" sz="26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3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37"/>
            <a:ext cx="7391400" cy="3459163"/>
          </a:xfrm>
        </p:spPr>
        <p:txBody>
          <a:bodyPr/>
          <a:lstStyle/>
          <a:p>
            <a:r>
              <a:rPr lang="en-US" dirty="0" smtClean="0"/>
              <a:t>Storage interconnection</a:t>
            </a:r>
          </a:p>
          <a:p>
            <a:pPr lvl="1"/>
            <a:r>
              <a:rPr lang="en-US" dirty="0" smtClean="0"/>
              <a:t>The path to storage</a:t>
            </a:r>
          </a:p>
          <a:p>
            <a:pPr lvl="2"/>
            <a:r>
              <a:rPr lang="en-US" dirty="0" smtClean="0"/>
              <a:t>The storage interconnection provides the data path between servers and storage.</a:t>
            </a:r>
          </a:p>
          <a:p>
            <a:pPr lvl="2"/>
            <a:r>
              <a:rPr lang="en-US" dirty="0" smtClean="0"/>
              <a:t>The storage interconnection is composed of both hardware and software components.</a:t>
            </a:r>
          </a:p>
          <a:p>
            <a:pPr lvl="2"/>
            <a:r>
              <a:rPr lang="en-US" dirty="0" smtClean="0"/>
              <a:t>Operating systems provide drivers for I/O to storage assets.</a:t>
            </a:r>
          </a:p>
          <a:p>
            <a:pPr lvl="2"/>
            <a:r>
              <a:rPr lang="en-US" dirty="0" smtClean="0"/>
              <a:t>Storage connectivity for hosts is provided by host bus adapters (HBAs) or network interface cards (NICs).</a:t>
            </a:r>
            <a:endParaRPr lang="en-US" dirty="0"/>
          </a:p>
        </p:txBody>
      </p:sp>
      <p:pic>
        <p:nvPicPr>
          <p:cNvPr id="6" name="Picture 5" descr="Storage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778" y="4724400"/>
            <a:ext cx="7696444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Autofit/>
          </a:bodyPr>
          <a:lstStyle/>
          <a:p>
            <a:r>
              <a:rPr lang="en-US" dirty="0" smtClean="0"/>
              <a:t>Storage interconnection protocol</a:t>
            </a:r>
          </a:p>
          <a:p>
            <a:pPr lvl="1"/>
            <a:r>
              <a:rPr lang="en-US" dirty="0" err="1" smtClean="0"/>
              <a:t>Fibre</a:t>
            </a:r>
            <a:r>
              <a:rPr lang="en-US" dirty="0" smtClean="0"/>
              <a:t> Channel</a:t>
            </a:r>
          </a:p>
          <a:p>
            <a:pPr lvl="2"/>
            <a:r>
              <a:rPr lang="en-US" dirty="0" smtClean="0"/>
              <a:t>Usually for high performance requirements.</a:t>
            </a:r>
          </a:p>
          <a:p>
            <a:pPr lvl="2"/>
            <a:r>
              <a:rPr lang="en-US" dirty="0" smtClean="0"/>
              <a:t>Supports point-to-point, arbitrated loop, and fabric interconnects.</a:t>
            </a:r>
          </a:p>
          <a:p>
            <a:pPr lvl="2"/>
            <a:r>
              <a:rPr lang="en-US" dirty="0" smtClean="0"/>
              <a:t>Device discovery is provided by the simple name server (SNS).</a:t>
            </a:r>
          </a:p>
          <a:p>
            <a:pPr lvl="2"/>
            <a:r>
              <a:rPr lang="en-US" dirty="0" err="1" smtClean="0"/>
              <a:t>Fibre</a:t>
            </a:r>
            <a:r>
              <a:rPr lang="en-US" dirty="0" smtClean="0"/>
              <a:t> Channel fabrics are self-configuring via fabric protocols.</a:t>
            </a:r>
          </a:p>
          <a:p>
            <a:pPr lvl="1"/>
            <a:r>
              <a:rPr lang="en-US" dirty="0" err="1" smtClean="0"/>
              <a:t>iSCSI</a:t>
            </a:r>
            <a:r>
              <a:rPr lang="en-US" dirty="0" smtClean="0"/>
              <a:t> ( </a:t>
            </a:r>
            <a:r>
              <a:rPr lang="en-US" i="1" dirty="0" smtClean="0"/>
              <a:t>internet SCSI 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For moderate performance requirements.</a:t>
            </a:r>
          </a:p>
          <a:p>
            <a:pPr lvl="2"/>
            <a:r>
              <a:rPr lang="en-US" dirty="0" smtClean="0"/>
              <a:t>Encapsulates SCSI commands, status and data in TCP/IP.</a:t>
            </a:r>
          </a:p>
          <a:p>
            <a:pPr lvl="2"/>
            <a:r>
              <a:rPr lang="en-US" dirty="0" smtClean="0"/>
              <a:t>Device discovery by the Internet Storage Name Service (</a:t>
            </a:r>
            <a:r>
              <a:rPr lang="en-US" dirty="0" err="1" smtClean="0"/>
              <a:t>iSNS</a:t>
            </a:r>
            <a:r>
              <a:rPr lang="en-US" dirty="0" smtClean="0"/>
              <a:t>).</a:t>
            </a:r>
          </a:p>
          <a:p>
            <a:pPr lvl="2"/>
            <a:r>
              <a:rPr lang="en-US" dirty="0" err="1" smtClean="0"/>
              <a:t>iSCSI</a:t>
            </a:r>
            <a:r>
              <a:rPr lang="en-US" dirty="0" smtClean="0"/>
              <a:t> servers can be integrated into </a:t>
            </a:r>
            <a:r>
              <a:rPr lang="en-US" dirty="0" err="1" smtClean="0"/>
              <a:t>Fibre</a:t>
            </a:r>
            <a:r>
              <a:rPr lang="en-US" dirty="0" smtClean="0"/>
              <a:t> Channel SANs through IP storage routers.</a:t>
            </a:r>
          </a:p>
        </p:txBody>
      </p:sp>
    </p:spTree>
    <p:extLst>
      <p:ext uri="{BB962C8B-B14F-4D97-AF65-F5344CB8AC3E}">
        <p14:creationId xmlns:p14="http://schemas.microsoft.com/office/powerpoint/2010/main" val="2650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>
            <a:noAutofit/>
          </a:bodyPr>
          <a:lstStyle/>
          <a:p>
            <a:r>
              <a:rPr lang="en-US" dirty="0" smtClean="0"/>
              <a:t>Abstraction of physical storage</a:t>
            </a:r>
          </a:p>
          <a:p>
            <a:pPr lvl="1"/>
            <a:r>
              <a:rPr lang="en-US" dirty="0" smtClean="0"/>
              <a:t>Physical to virtual</a:t>
            </a:r>
          </a:p>
          <a:p>
            <a:pPr lvl="2"/>
            <a:r>
              <a:rPr lang="en-US" dirty="0" smtClean="0"/>
              <a:t>The cylinder, head and sector geometry of individual disks is virtualized into logical block addresses (LBAs).</a:t>
            </a:r>
          </a:p>
          <a:p>
            <a:pPr lvl="2"/>
            <a:r>
              <a:rPr lang="en-US" dirty="0" smtClean="0"/>
              <a:t>For storage networks, the physical storage system is identified by a network address / LUN pair.</a:t>
            </a:r>
          </a:p>
          <a:p>
            <a:pPr lvl="2"/>
            <a:r>
              <a:rPr lang="en-US" dirty="0" smtClean="0"/>
              <a:t>Combining RAID and JBOD assets to create a virtualized mirror must accommodate performance differences. 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Metadata integrity</a:t>
            </a:r>
          </a:p>
          <a:p>
            <a:pPr lvl="2"/>
            <a:r>
              <a:rPr lang="en-US" dirty="0" smtClean="0"/>
              <a:t>Storage metadata integrity requires redundancy for failover or load balancing.</a:t>
            </a:r>
          </a:p>
          <a:p>
            <a:pPr lvl="2"/>
            <a:r>
              <a:rPr lang="en-US" dirty="0" smtClean="0"/>
              <a:t>Virtualization intelligence may need to interface with upper layer applications to ensure data consistency.</a:t>
            </a:r>
          </a:p>
        </p:txBody>
      </p:sp>
      <p:pic>
        <p:nvPicPr>
          <p:cNvPr id="94210" name="Picture 2" descr="http://upload.wikimedia.org/wikipedia/commons/thumb/e/e2/JBOD.svg/300px-JBOD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3508325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52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56792"/>
            <a:ext cx="4572000" cy="4463007"/>
          </a:xfrm>
        </p:spPr>
        <p:txBody>
          <a:bodyPr>
            <a:normAutofit/>
          </a:bodyPr>
          <a:lstStyle/>
          <a:p>
            <a:r>
              <a:rPr lang="en-US" dirty="0" smtClean="0"/>
              <a:t>Different approaches :</a:t>
            </a:r>
          </a:p>
          <a:p>
            <a:pPr lvl="1"/>
            <a:r>
              <a:rPr lang="en-US" dirty="0" smtClean="0"/>
              <a:t>Host-based approach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Implemented as a software running on host systems.</a:t>
            </a:r>
          </a:p>
          <a:p>
            <a:pPr lvl="1"/>
            <a:r>
              <a:rPr lang="en-US" dirty="0" smtClean="0"/>
              <a:t>Network-based approach</a:t>
            </a:r>
          </a:p>
          <a:p>
            <a:pPr lvl="2"/>
            <a:r>
              <a:rPr lang="en-US" dirty="0" smtClean="0"/>
              <a:t>Implemented on network devices.</a:t>
            </a:r>
          </a:p>
          <a:p>
            <a:pPr lvl="1"/>
            <a:r>
              <a:rPr lang="en-US" dirty="0" smtClean="0"/>
              <a:t>Storage-based approach</a:t>
            </a:r>
          </a:p>
          <a:p>
            <a:pPr lvl="2"/>
            <a:r>
              <a:rPr lang="en-US" dirty="0" smtClean="0"/>
              <a:t>Implemented on storage target subsystem.</a:t>
            </a: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524000"/>
            <a:ext cx="3567113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312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Host-based approach</a:t>
            </a:r>
          </a:p>
          <a:p>
            <a:pPr lvl="1"/>
            <a:r>
              <a:rPr lang="en-US" dirty="0" smtClean="0"/>
              <a:t>File level</a:t>
            </a:r>
          </a:p>
          <a:p>
            <a:pPr lvl="2"/>
            <a:r>
              <a:rPr lang="en-US" dirty="0" smtClean="0"/>
              <a:t>Run virtualized file system on the host to map files into data blocks, which distributed among several storage devices.</a:t>
            </a:r>
          </a:p>
          <a:p>
            <a:pPr lvl="1"/>
            <a:r>
              <a:rPr lang="en-US" dirty="0" smtClean="0"/>
              <a:t>Block level</a:t>
            </a:r>
          </a:p>
          <a:p>
            <a:pPr lvl="2"/>
            <a:r>
              <a:rPr lang="en-US" dirty="0" smtClean="0"/>
              <a:t>Run logical volume management software on the host to intercept I/O requests and redirect them to storage devices.</a:t>
            </a:r>
          </a:p>
          <a:p>
            <a:pPr lvl="1"/>
            <a:r>
              <a:rPr lang="en-US" dirty="0" smtClean="0"/>
              <a:t>Provide services</a:t>
            </a:r>
          </a:p>
          <a:p>
            <a:pPr lvl="2"/>
            <a:r>
              <a:rPr lang="en-US" dirty="0" smtClean="0"/>
              <a:t>Software RAID</a:t>
            </a:r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9408" y="1605756"/>
            <a:ext cx="3822192" cy="47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7838" y="2067561"/>
            <a:ext cx="3071822" cy="421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-txt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52749" y="1524000"/>
            <a:ext cx="762000" cy="762000"/>
          </a:xfrm>
          <a:prstGeom prst="rect">
            <a:avLst/>
          </a:prstGeom>
        </p:spPr>
      </p:pic>
      <p:grpSp>
        <p:nvGrpSpPr>
          <p:cNvPr id="5" name="Group 16"/>
          <p:cNvGrpSpPr/>
          <p:nvPr/>
        </p:nvGrpSpPr>
        <p:grpSpPr>
          <a:xfrm>
            <a:off x="5715000" y="2720790"/>
            <a:ext cx="685800" cy="539496"/>
            <a:chOff x="3124200" y="3810000"/>
            <a:chExt cx="685800" cy="539496"/>
          </a:xfrm>
        </p:grpSpPr>
        <p:pic>
          <p:nvPicPr>
            <p:cNvPr id="18" name="Picture 17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1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19"/>
          <p:cNvGrpSpPr/>
          <p:nvPr/>
        </p:nvGrpSpPr>
        <p:grpSpPr>
          <a:xfrm>
            <a:off x="6781800" y="2720790"/>
            <a:ext cx="685800" cy="539496"/>
            <a:chOff x="3124200" y="3810000"/>
            <a:chExt cx="685800" cy="539496"/>
          </a:xfrm>
        </p:grpSpPr>
        <p:pic>
          <p:nvPicPr>
            <p:cNvPr id="21" name="Picture 20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2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7772400" y="2720790"/>
            <a:ext cx="685800" cy="539496"/>
            <a:chOff x="3124200" y="3810000"/>
            <a:chExt cx="685800" cy="539496"/>
          </a:xfrm>
        </p:grpSpPr>
        <p:pic>
          <p:nvPicPr>
            <p:cNvPr id="24" name="Picture 2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3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2010238"/>
            <a:ext cx="3280653" cy="432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2889" y="1219200"/>
            <a:ext cx="298767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Round Diagonal Corner Rectangle 53"/>
          <p:cNvSpPr/>
          <p:nvPr/>
        </p:nvSpPr>
        <p:spPr>
          <a:xfrm>
            <a:off x="5637906" y="2819400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5" name="Round Diagonal Corner Rectangle 54"/>
          <p:cNvSpPr/>
          <p:nvPr/>
        </p:nvSpPr>
        <p:spPr>
          <a:xfrm>
            <a:off x="6285606" y="2819400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6" name="Round Diagonal Corner Rectangle 55"/>
          <p:cNvSpPr/>
          <p:nvPr/>
        </p:nvSpPr>
        <p:spPr>
          <a:xfrm>
            <a:off x="6933306" y="2819400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7581006" y="2819400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8228706" y="2819400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2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53366E-6 L -0.1625 0.1526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76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3366E-6 L 0.07916 0.1526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76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53366E-6 L 0.14583 0.1526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0.15267 L -0.1125 0.3636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83 0.15267 L 0.22917 0.3636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5 0.15267 L -0.10417 0.3636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0" y="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9.16031E-7 L -0.15816 0.16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800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9.16031E-7 L -0.04566 0.16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" y="800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9.16031E-7 L 0.05851 0.2165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0" y="1080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9.16031E-7 L 0.01267 0.16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800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84178E-7 L 0.20833 0.16655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84 0.161 L 0.03351 0.4496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0" y="1440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0.161 L 0.17934 0.40528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51 0.21652 L 0.00017 0.40528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0" y="940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16 0.161 L -0.24983 0.4052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66 0.161 L -0.07066 0.4496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1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Important issues</a:t>
            </a:r>
          </a:p>
          <a:p>
            <a:pPr lvl="1"/>
            <a:r>
              <a:rPr lang="en-US" dirty="0" smtClean="0"/>
              <a:t>Storage metadata servers</a:t>
            </a:r>
          </a:p>
          <a:p>
            <a:pPr lvl="2"/>
            <a:r>
              <a:rPr lang="en-US" dirty="0" smtClean="0"/>
              <a:t>Storage metadata may be shared by multiple servers.</a:t>
            </a:r>
          </a:p>
          <a:p>
            <a:pPr lvl="2"/>
            <a:r>
              <a:rPr lang="en-US" dirty="0" smtClean="0"/>
              <a:t>Shared metadata enables a SAN file system view for multiple servers.</a:t>
            </a:r>
          </a:p>
          <a:p>
            <a:pPr lvl="2"/>
            <a:r>
              <a:rPr lang="en-US" dirty="0" smtClean="0"/>
              <a:t>Provides virtual to real logical block address mapping for client.</a:t>
            </a:r>
          </a:p>
          <a:p>
            <a:pPr lvl="2"/>
            <a:r>
              <a:rPr lang="en-US" dirty="0" smtClean="0"/>
              <a:t>A distributed SAN file system requires file locking mechanisms to preserve data integrity.</a:t>
            </a:r>
          </a:p>
          <a:p>
            <a:pPr lvl="1"/>
            <a:r>
              <a:rPr lang="en-US" dirty="0" smtClean="0"/>
              <a:t>Host-based storage APIs</a:t>
            </a:r>
          </a:p>
          <a:p>
            <a:pPr lvl="2"/>
            <a:r>
              <a:rPr lang="en-US" dirty="0" smtClean="0"/>
              <a:t>May be implemented by the operating system to provide a common interface to disparate virtualized resources.</a:t>
            </a:r>
          </a:p>
          <a:p>
            <a:pPr lvl="2"/>
            <a:r>
              <a:rPr lang="en-US" dirty="0" smtClean="0"/>
              <a:t>Microsoft's virtual disk service (VDS) provides a management interface for dynamic generation of virtualized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What to be virtualized ?</a:t>
            </a:r>
          </a:p>
          <a:p>
            <a:pPr lvl="1"/>
            <a:r>
              <a:rPr lang="en-US" dirty="0" smtClean="0"/>
              <a:t>Block, File system</a:t>
            </a:r>
          </a:p>
          <a:p>
            <a:r>
              <a:rPr lang="en-US" dirty="0" smtClean="0"/>
              <a:t>Where to be virtualized ?</a:t>
            </a:r>
          </a:p>
          <a:p>
            <a:pPr lvl="1"/>
            <a:r>
              <a:rPr lang="en-US" dirty="0" smtClean="0"/>
              <a:t>Host-based, Network-based, Storage-based</a:t>
            </a:r>
          </a:p>
          <a:p>
            <a:r>
              <a:rPr lang="en-US" dirty="0" smtClean="0"/>
              <a:t>How to be virtualized ?</a:t>
            </a:r>
          </a:p>
          <a:p>
            <a:pPr lvl="1"/>
            <a:r>
              <a:rPr lang="en-US" dirty="0" smtClean="0"/>
              <a:t>In-band, Out-of-band</a:t>
            </a:r>
          </a:p>
        </p:txBody>
      </p:sp>
    </p:spTree>
    <p:extLst>
      <p:ext uri="{BB962C8B-B14F-4D97-AF65-F5344CB8AC3E}">
        <p14:creationId xmlns:p14="http://schemas.microsoft.com/office/powerpoint/2010/main" val="16608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487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typical example :</a:t>
            </a:r>
          </a:p>
          <a:p>
            <a:pPr lvl="1"/>
            <a:r>
              <a:rPr lang="en-US" dirty="0" smtClean="0"/>
              <a:t>LVM</a:t>
            </a:r>
          </a:p>
          <a:p>
            <a:pPr lvl="2"/>
            <a:r>
              <a:rPr lang="en-US" dirty="0" smtClean="0"/>
              <a:t>Software layer between the file system and the disk driver.</a:t>
            </a:r>
          </a:p>
          <a:p>
            <a:pPr lvl="2"/>
            <a:r>
              <a:rPr lang="en-US" dirty="0" smtClean="0"/>
              <a:t>Executed by the host CPU.</a:t>
            </a:r>
          </a:p>
          <a:p>
            <a:pPr lvl="2"/>
            <a:r>
              <a:rPr lang="en-US" dirty="0" smtClean="0"/>
              <a:t>Lack hardware-assist for functions such as software RAID.</a:t>
            </a:r>
          </a:p>
          <a:p>
            <a:pPr lvl="2"/>
            <a:r>
              <a:rPr lang="en-US" dirty="0" smtClean="0"/>
              <a:t>Independence from vendor-specific storage architectures.</a:t>
            </a:r>
          </a:p>
          <a:p>
            <a:pPr lvl="2"/>
            <a:r>
              <a:rPr lang="en-US" dirty="0" smtClean="0"/>
              <a:t>Dynamic capacity allocation to expand or shrink volumes.</a:t>
            </a:r>
          </a:p>
          <a:p>
            <a:pPr lvl="2"/>
            <a:r>
              <a:rPr lang="en-US" dirty="0" smtClean="0"/>
              <a:t>Support alternate </a:t>
            </a:r>
            <a:r>
              <a:rPr lang="en-US" dirty="0" err="1" smtClean="0"/>
              <a:t>pathing</a:t>
            </a:r>
            <a:r>
              <a:rPr lang="en-US" dirty="0" smtClean="0"/>
              <a:t> for high availability.</a:t>
            </a:r>
            <a:endParaRPr lang="en-US" dirty="0"/>
          </a:p>
        </p:txBody>
      </p:sp>
      <p:pic>
        <p:nvPicPr>
          <p:cNvPr id="5" name="Picture 4" descr="Storage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407491"/>
            <a:ext cx="3657600" cy="36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Host-based implementation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No additional hardware or infrastructure requirements</a:t>
            </a:r>
          </a:p>
          <a:p>
            <a:pPr lvl="2"/>
            <a:r>
              <a:rPr lang="en-US" dirty="0" smtClean="0"/>
              <a:t>Simple to design and implement</a:t>
            </a:r>
          </a:p>
          <a:p>
            <a:pPr lvl="2"/>
            <a:r>
              <a:rPr lang="en-US" dirty="0" smtClean="0"/>
              <a:t>Improve storage utilization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Storage utilization optimized only on a per host base</a:t>
            </a:r>
          </a:p>
          <a:p>
            <a:pPr lvl="2"/>
            <a:r>
              <a:rPr lang="en-US" dirty="0" smtClean="0"/>
              <a:t>Software implementation is dependent to each operating system</a:t>
            </a:r>
          </a:p>
          <a:p>
            <a:pPr lvl="2"/>
            <a:r>
              <a:rPr lang="en-US" dirty="0" smtClean="0"/>
              <a:t>Consume CPU clock cycle for virtualization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LVM, NFS</a:t>
            </a:r>
          </a:p>
        </p:txBody>
      </p:sp>
    </p:spTree>
    <p:extLst>
      <p:ext uri="{BB962C8B-B14F-4D97-AF65-F5344CB8AC3E}">
        <p14:creationId xmlns:p14="http://schemas.microsoft.com/office/powerpoint/2010/main" val="36018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Network-based approach</a:t>
            </a:r>
          </a:p>
          <a:p>
            <a:pPr lvl="1"/>
            <a:r>
              <a:rPr lang="en-US" dirty="0" smtClean="0"/>
              <a:t>File level</a:t>
            </a:r>
          </a:p>
          <a:p>
            <a:pPr lvl="2"/>
            <a:r>
              <a:rPr lang="en-US" dirty="0" smtClean="0"/>
              <a:t>Seldom implement file level virtualization on network device.</a:t>
            </a:r>
          </a:p>
          <a:p>
            <a:pPr lvl="1"/>
            <a:r>
              <a:rPr lang="en-US" dirty="0" smtClean="0"/>
              <a:t>Block level</a:t>
            </a:r>
          </a:p>
          <a:p>
            <a:pPr lvl="2"/>
            <a:r>
              <a:rPr lang="en-US" dirty="0" smtClean="0"/>
              <a:t>Run software on dedicated appliances or intelligent switches and routers.</a:t>
            </a:r>
          </a:p>
          <a:p>
            <a:pPr lvl="1"/>
            <a:r>
              <a:rPr lang="en-US" dirty="0" smtClean="0"/>
              <a:t>Provide services</a:t>
            </a:r>
          </a:p>
          <a:p>
            <a:pPr lvl="2"/>
            <a:r>
              <a:rPr lang="en-US" dirty="0" smtClean="0"/>
              <a:t>Multi-path</a:t>
            </a:r>
          </a:p>
          <a:p>
            <a:pPr lvl="2"/>
            <a:r>
              <a:rPr lang="en-US" dirty="0" smtClean="0"/>
              <a:t>Storage pooling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9525" y="1819275"/>
            <a:ext cx="39020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0653" y="1814470"/>
            <a:ext cx="3335337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b="6119"/>
          <a:stretch>
            <a:fillRect/>
          </a:stretch>
        </p:blipFill>
        <p:spPr bwMode="auto">
          <a:xfrm>
            <a:off x="5364484" y="1293893"/>
            <a:ext cx="2987675" cy="7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ound Diagonal Corner Rectangle 11"/>
          <p:cNvSpPr/>
          <p:nvPr/>
        </p:nvSpPr>
        <p:spPr>
          <a:xfrm>
            <a:off x="5276378" y="2465559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9" name="Round Diagonal Corner Rectangle 12"/>
          <p:cNvSpPr/>
          <p:nvPr/>
        </p:nvSpPr>
        <p:spPr>
          <a:xfrm>
            <a:off x="5809778" y="2465559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0" name="Round Diagonal Corner Rectangle 13"/>
          <p:cNvSpPr/>
          <p:nvPr/>
        </p:nvSpPr>
        <p:spPr>
          <a:xfrm>
            <a:off x="6647978" y="2465559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1" name="Round Diagonal Corner Rectangle 14"/>
          <p:cNvSpPr/>
          <p:nvPr/>
        </p:nvSpPr>
        <p:spPr>
          <a:xfrm>
            <a:off x="7476653" y="2465559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2" name="Round Diagonal Corner Rectangle 15"/>
          <p:cNvSpPr/>
          <p:nvPr/>
        </p:nvSpPr>
        <p:spPr>
          <a:xfrm>
            <a:off x="8000528" y="2465559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29331E-6 L 0.05625 0.211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9331E-6 L 0.04791 0.211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29331E-6 L -0.00208 0.211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63174E-6 L -0.04271 0.2125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" y="106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3174E-6 L -0.05 0.2125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25 0.2112 L 0.15625 0.4332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11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0.2112 L 0.21458 0.4776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133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2112 L -0.11041 0.4776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133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21258 L -0.20104 0.4346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111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21258 L -0.025 0.4346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1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 of storage network</a:t>
            </a:r>
          </a:p>
          <a:p>
            <a:pPr lvl="1"/>
            <a:r>
              <a:rPr lang="en-US" dirty="0" smtClean="0"/>
              <a:t>Intelligent services</a:t>
            </a:r>
          </a:p>
          <a:p>
            <a:pPr lvl="2"/>
            <a:r>
              <a:rPr lang="en-US" dirty="0" smtClean="0"/>
              <a:t>Logon services</a:t>
            </a:r>
          </a:p>
          <a:p>
            <a:pPr lvl="2"/>
            <a:r>
              <a:rPr lang="en-US" dirty="0" smtClean="0"/>
              <a:t>Simple name server</a:t>
            </a:r>
          </a:p>
          <a:p>
            <a:pPr lvl="2"/>
            <a:r>
              <a:rPr lang="en-US" dirty="0" smtClean="0"/>
              <a:t>Change notification</a:t>
            </a:r>
          </a:p>
          <a:p>
            <a:pPr lvl="2"/>
            <a:r>
              <a:rPr lang="en-US" dirty="0" smtClean="0"/>
              <a:t>Network address assignment</a:t>
            </a:r>
          </a:p>
          <a:p>
            <a:pPr lvl="2"/>
            <a:r>
              <a:rPr lang="en-US" dirty="0" smtClean="0"/>
              <a:t>Zoning</a:t>
            </a:r>
          </a:p>
          <a:p>
            <a:pPr lvl="1"/>
            <a:r>
              <a:rPr lang="en-US" dirty="0" smtClean="0"/>
              <a:t>Fabric switch should provide</a:t>
            </a:r>
          </a:p>
          <a:p>
            <a:pPr lvl="2"/>
            <a:r>
              <a:rPr lang="en-US" dirty="0" smtClean="0"/>
              <a:t>Connectivity for all storage transactions</a:t>
            </a:r>
          </a:p>
          <a:p>
            <a:pPr lvl="2"/>
            <a:r>
              <a:rPr lang="en-US" dirty="0" smtClean="0"/>
              <a:t>Interoperability between disparate servers,</a:t>
            </a:r>
            <a:br>
              <a:rPr lang="en-US" dirty="0" smtClean="0"/>
            </a:br>
            <a:r>
              <a:rPr lang="en-US" dirty="0" smtClean="0"/>
              <a:t>operating systems, and target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age_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3615690"/>
            <a:ext cx="4753707" cy="3089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Techniques for fabric switch virtualization</a:t>
            </a:r>
          </a:p>
          <a:p>
            <a:pPr lvl="1"/>
            <a:r>
              <a:rPr lang="en-US" dirty="0" smtClean="0"/>
              <a:t>Hosted on departmental switches</a:t>
            </a:r>
          </a:p>
          <a:p>
            <a:pPr lvl="2"/>
            <a:r>
              <a:rPr lang="en-US" dirty="0" smtClean="0"/>
              <a:t>A PC engine provisioned as an option blade.</a:t>
            </a:r>
          </a:p>
          <a:p>
            <a:pPr lvl="1"/>
            <a:r>
              <a:rPr lang="en-US" dirty="0" smtClean="0"/>
              <a:t>Data center directors</a:t>
            </a:r>
          </a:p>
          <a:p>
            <a:pPr lvl="2"/>
            <a:r>
              <a:rPr lang="en-US" dirty="0" smtClean="0"/>
              <a:t>Should be able to preserve the five nines availability characteristic of director-class switches.</a:t>
            </a:r>
          </a:p>
          <a:p>
            <a:pPr lvl="2"/>
            <a:r>
              <a:rPr lang="en-US" dirty="0" smtClean="0"/>
              <a:t>Dedicated virtualization ASICs provide</a:t>
            </a:r>
            <a:br>
              <a:rPr lang="en-US" dirty="0" smtClean="0"/>
            </a:br>
            <a:r>
              <a:rPr lang="en-US" dirty="0" smtClean="0"/>
              <a:t>high-performance frame processing</a:t>
            </a:r>
            <a:br>
              <a:rPr lang="en-US" dirty="0" smtClean="0"/>
            </a:br>
            <a:r>
              <a:rPr lang="en-US" dirty="0" smtClean="0"/>
              <a:t>and block address mapping.</a:t>
            </a:r>
          </a:p>
          <a:p>
            <a:pPr lvl="1"/>
            <a:r>
              <a:rPr lang="en-US" dirty="0" smtClean="0"/>
              <a:t>Interoperability between</a:t>
            </a:r>
            <a:br>
              <a:rPr lang="en-US" dirty="0" smtClean="0"/>
            </a:br>
            <a:r>
              <a:rPr lang="en-US" dirty="0" smtClean="0"/>
              <a:t>different implementations</a:t>
            </a:r>
            <a:br>
              <a:rPr lang="en-US" dirty="0" smtClean="0"/>
            </a:br>
            <a:r>
              <a:rPr lang="en-US" dirty="0" smtClean="0"/>
              <a:t>will become a priority.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age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0599" y="3962400"/>
            <a:ext cx="5662802" cy="2712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458200" cy="3429000"/>
          </a:xfrm>
        </p:spPr>
        <p:txBody>
          <a:bodyPr/>
          <a:lstStyle/>
          <a:p>
            <a:r>
              <a:rPr lang="en-US" dirty="0" smtClean="0"/>
              <a:t>Interoperability issue</a:t>
            </a:r>
          </a:p>
          <a:p>
            <a:pPr lvl="1"/>
            <a:r>
              <a:rPr lang="en-US" dirty="0" smtClean="0"/>
              <a:t>FAIS ( </a:t>
            </a:r>
            <a:r>
              <a:rPr lang="en-US" i="1" dirty="0" smtClean="0"/>
              <a:t>Fabric Application Interface Standard</a:t>
            </a:r>
            <a:r>
              <a:rPr lang="en-US" dirty="0" smtClean="0"/>
              <a:t> )</a:t>
            </a:r>
          </a:p>
          <a:p>
            <a:pPr lvl="2"/>
            <a:r>
              <a:rPr lang="en-US" dirty="0" smtClean="0"/>
              <a:t>Define a set of standard APIs to integrate applications and switches.</a:t>
            </a:r>
          </a:p>
          <a:p>
            <a:pPr lvl="2"/>
            <a:r>
              <a:rPr lang="en-US" dirty="0" smtClean="0"/>
              <a:t>FAIS separates control information and data paths.</a:t>
            </a:r>
          </a:p>
          <a:p>
            <a:pPr lvl="2"/>
            <a:r>
              <a:rPr lang="en-US" dirty="0" smtClean="0"/>
              <a:t>The control path processor (CPP) supports the FAIS APIs and upper layer storage virtualization application.</a:t>
            </a:r>
          </a:p>
          <a:p>
            <a:pPr lvl="2"/>
            <a:r>
              <a:rPr lang="en-US" dirty="0" smtClean="0"/>
              <a:t>The data path controller (DPC) executes the virtualized SCSI I/Os under the management of one or more CPPs</a:t>
            </a:r>
          </a:p>
        </p:txBody>
      </p:sp>
    </p:spTree>
    <p:extLst>
      <p:ext uri="{BB962C8B-B14F-4D97-AF65-F5344CB8AC3E}">
        <p14:creationId xmlns:p14="http://schemas.microsoft.com/office/powerpoint/2010/main" val="24508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Autofit/>
          </a:bodyPr>
          <a:lstStyle/>
          <a:p>
            <a:r>
              <a:rPr lang="en-US" dirty="0" smtClean="0"/>
              <a:t>Network-based implementation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True heterogeneous storage virtualization</a:t>
            </a:r>
          </a:p>
          <a:p>
            <a:pPr lvl="2"/>
            <a:r>
              <a:rPr lang="en-US" dirty="0" smtClean="0"/>
              <a:t>No need for modification of host or storage system</a:t>
            </a:r>
          </a:p>
          <a:p>
            <a:pPr lvl="2"/>
            <a:r>
              <a:rPr lang="en-US" dirty="0" smtClean="0"/>
              <a:t>Multi-path technique improve the access performance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Complex interoperability matrices - limited by vendors support</a:t>
            </a:r>
          </a:p>
          <a:p>
            <a:pPr lvl="2"/>
            <a:r>
              <a:rPr lang="en-US" dirty="0" smtClean="0"/>
              <a:t>Difficult to implement fast metadata updates in switch device</a:t>
            </a:r>
          </a:p>
          <a:p>
            <a:pPr lvl="2"/>
            <a:r>
              <a:rPr lang="en-US" dirty="0" smtClean="0"/>
              <a:t>Usually require to build specific network equipments (e.g., </a:t>
            </a:r>
            <a:r>
              <a:rPr lang="en-US" altLang="zh-TW" dirty="0" err="1" smtClean="0"/>
              <a:t>Fibre</a:t>
            </a:r>
            <a:r>
              <a:rPr lang="en-US" altLang="zh-TW" dirty="0" smtClean="0"/>
              <a:t> Channel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IBM SVC ( SAN Volume Controller ), EMC </a:t>
            </a:r>
            <a:r>
              <a:rPr lang="en-US" dirty="0" err="1" smtClean="0"/>
              <a:t>Invista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41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7284" y="1676400"/>
            <a:ext cx="3879876" cy="486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Storage-based approach</a:t>
            </a:r>
          </a:p>
          <a:p>
            <a:pPr lvl="1"/>
            <a:r>
              <a:rPr lang="en-US" dirty="0" smtClean="0"/>
              <a:t>File level</a:t>
            </a:r>
          </a:p>
          <a:p>
            <a:pPr lvl="2"/>
            <a:r>
              <a:rPr lang="en-US" dirty="0" smtClean="0"/>
              <a:t>Run software on storage device to provide file based data storage services to host through network.</a:t>
            </a:r>
          </a:p>
          <a:p>
            <a:pPr lvl="1"/>
            <a:r>
              <a:rPr lang="en-US" dirty="0" smtClean="0"/>
              <a:t>Block level</a:t>
            </a:r>
          </a:p>
          <a:p>
            <a:pPr lvl="2"/>
            <a:r>
              <a:rPr lang="en-US" dirty="0" smtClean="0"/>
              <a:t>Embeds the technology in the target storage devices.</a:t>
            </a:r>
          </a:p>
          <a:p>
            <a:pPr lvl="1"/>
            <a:r>
              <a:rPr lang="en-US" dirty="0" smtClean="0"/>
              <a:t>Provide services</a:t>
            </a:r>
          </a:p>
          <a:p>
            <a:pPr lvl="2"/>
            <a:r>
              <a:rPr lang="en-US" dirty="0" smtClean="0"/>
              <a:t>Storage pooling</a:t>
            </a:r>
          </a:p>
          <a:p>
            <a:pPr lvl="2"/>
            <a:r>
              <a:rPr lang="en-US" dirty="0" smtClean="0"/>
              <a:t>Replication and RAID</a:t>
            </a:r>
          </a:p>
          <a:p>
            <a:pPr lvl="2"/>
            <a:r>
              <a:rPr lang="en-US" dirty="0" smtClean="0"/>
              <a:t>Data sharing and </a:t>
            </a:r>
            <a:r>
              <a:rPr lang="en-US" dirty="0" err="1" smtClean="0"/>
              <a:t>tiering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6134" y="1664235"/>
            <a:ext cx="3182937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9906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41783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61"/>
          <p:cNvGrpSpPr/>
          <p:nvPr/>
        </p:nvGrpSpPr>
        <p:grpSpPr>
          <a:xfrm>
            <a:off x="5715000" y="5181600"/>
            <a:ext cx="685800" cy="539496"/>
            <a:chOff x="3124200" y="3810000"/>
            <a:chExt cx="685800" cy="539496"/>
          </a:xfrm>
        </p:grpSpPr>
        <p:pic>
          <p:nvPicPr>
            <p:cNvPr id="11" name="Picture 6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2" name="TextBox 6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1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65"/>
          <p:cNvGrpSpPr/>
          <p:nvPr/>
        </p:nvGrpSpPr>
        <p:grpSpPr>
          <a:xfrm>
            <a:off x="6781800" y="5181600"/>
            <a:ext cx="685800" cy="539496"/>
            <a:chOff x="3124200" y="3810000"/>
            <a:chExt cx="685800" cy="539496"/>
          </a:xfrm>
        </p:grpSpPr>
        <p:pic>
          <p:nvPicPr>
            <p:cNvPr id="14" name="Picture 66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5" name="TextBox 67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2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68"/>
          <p:cNvGrpSpPr/>
          <p:nvPr/>
        </p:nvGrpSpPr>
        <p:grpSpPr>
          <a:xfrm>
            <a:off x="7772400" y="5181600"/>
            <a:ext cx="685800" cy="539496"/>
            <a:chOff x="3124200" y="3810000"/>
            <a:chExt cx="685800" cy="539496"/>
          </a:xfrm>
        </p:grpSpPr>
        <p:pic>
          <p:nvPicPr>
            <p:cNvPr id="17" name="Picture 69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8" name="TextBox 70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3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61"/>
          <p:cNvGrpSpPr/>
          <p:nvPr/>
        </p:nvGrpSpPr>
        <p:grpSpPr>
          <a:xfrm>
            <a:off x="5715000" y="5181600"/>
            <a:ext cx="685800" cy="539496"/>
            <a:chOff x="3124200" y="3810000"/>
            <a:chExt cx="685800" cy="539496"/>
          </a:xfrm>
        </p:grpSpPr>
        <p:pic>
          <p:nvPicPr>
            <p:cNvPr id="20" name="Picture 6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1" name="TextBox 6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1.bak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61"/>
          <p:cNvGrpSpPr/>
          <p:nvPr/>
        </p:nvGrpSpPr>
        <p:grpSpPr>
          <a:xfrm>
            <a:off x="6781800" y="5181600"/>
            <a:ext cx="685800" cy="539496"/>
            <a:chOff x="3124200" y="3810000"/>
            <a:chExt cx="685800" cy="539496"/>
          </a:xfrm>
        </p:grpSpPr>
        <p:pic>
          <p:nvPicPr>
            <p:cNvPr id="23" name="Picture 6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4" name="TextBox 6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altLang="zh-TW" sz="900" b="1" dirty="0" smtClean="0">
                  <a:solidFill>
                    <a:prstClr val="black"/>
                  </a:solidFill>
                </a:rPr>
                <a:t>2.bak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3734" y="1664235"/>
            <a:ext cx="3335337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7565" y="1088316"/>
            <a:ext cx="298767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 Diagonal Corner Rectangle 11"/>
          <p:cNvSpPr/>
          <p:nvPr/>
        </p:nvSpPr>
        <p:spPr>
          <a:xfrm>
            <a:off x="5748168" y="2295525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2" name="Round Diagonal Corner Rectangle 13"/>
          <p:cNvSpPr/>
          <p:nvPr/>
        </p:nvSpPr>
        <p:spPr>
          <a:xfrm>
            <a:off x="6853068" y="2295525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3" name="Round Diagonal Corner Rectangle 15"/>
          <p:cNvSpPr/>
          <p:nvPr/>
        </p:nvSpPr>
        <p:spPr>
          <a:xfrm>
            <a:off x="7957968" y="2286000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4" name="Round Diagonal Corner Rectangle 11"/>
          <p:cNvSpPr/>
          <p:nvPr/>
        </p:nvSpPr>
        <p:spPr>
          <a:xfrm>
            <a:off x="5867400" y="5257800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5" name="Round Diagonal Corner Rectangle 13"/>
          <p:cNvSpPr/>
          <p:nvPr/>
        </p:nvSpPr>
        <p:spPr>
          <a:xfrm>
            <a:off x="6868758" y="5257800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6" name="Round Diagonal Corner Rectangle 15"/>
          <p:cNvSpPr/>
          <p:nvPr/>
        </p:nvSpPr>
        <p:spPr>
          <a:xfrm>
            <a:off x="7941384" y="5248275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7" name="Round Diagonal Corner Rectangle 11"/>
          <p:cNvSpPr/>
          <p:nvPr/>
        </p:nvSpPr>
        <p:spPr>
          <a:xfrm>
            <a:off x="5867400" y="5256567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Replica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8" name="Round Diagonal Corner Rectangle 13"/>
          <p:cNvSpPr/>
          <p:nvPr/>
        </p:nvSpPr>
        <p:spPr>
          <a:xfrm>
            <a:off x="6868758" y="5256567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Replica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9" name="Round Diagonal Corner Rectangle 15"/>
          <p:cNvSpPr/>
          <p:nvPr/>
        </p:nvSpPr>
        <p:spPr>
          <a:xfrm>
            <a:off x="7941384" y="5247042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Replica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50914E-6 L -0.05069 0.343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69 0.34328 L -0.00069 0.465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L 0.1375 0.0384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0" y="19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12916 0.038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00" y="19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083 -0.0171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-9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2084 -0.0171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-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6183E-6 L 0.17968 0.1929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0" y="96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05 0.1879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940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7031 0.2277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68 0.19292 L 0.12135 0.3483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0" y="78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8 0.19305 L 0.08385 0.3486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780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31 0.22778 L -0.20364 0.3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" y="6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5277E-6 L -0.1184 0.05161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0" y="260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6.20227E-7 L -0.10955 0.05022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0" y="250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20227E-7 L 0.225 0.0502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4267200" y="2971800"/>
            <a:ext cx="4800600" cy="3729557"/>
            <a:chOff x="4267200" y="2823643"/>
            <a:chExt cx="4800600" cy="3729557"/>
          </a:xfrm>
        </p:grpSpPr>
        <p:pic>
          <p:nvPicPr>
            <p:cNvPr id="5" name="Picture 4" descr="Storage_6.png"/>
            <p:cNvPicPr>
              <a:picLocks noChangeAspect="1"/>
            </p:cNvPicPr>
            <p:nvPr/>
          </p:nvPicPr>
          <p:blipFill>
            <a:blip r:embed="rId2" cstate="print"/>
            <a:srcRect r="55279"/>
            <a:stretch>
              <a:fillRect/>
            </a:stretch>
          </p:blipFill>
          <p:spPr>
            <a:xfrm>
              <a:off x="4267200" y="2823643"/>
              <a:ext cx="2262935" cy="3729557"/>
            </a:xfrm>
            <a:prstGeom prst="rect">
              <a:avLst/>
            </a:prstGeom>
          </p:spPr>
        </p:pic>
        <p:pic>
          <p:nvPicPr>
            <p:cNvPr id="6" name="Picture 5" descr="Storage_6.png"/>
            <p:cNvPicPr>
              <a:picLocks noChangeAspect="1"/>
            </p:cNvPicPr>
            <p:nvPr/>
          </p:nvPicPr>
          <p:blipFill>
            <a:blip r:embed="rId2" cstate="print"/>
            <a:srcRect l="49328"/>
            <a:stretch>
              <a:fillRect/>
            </a:stretch>
          </p:blipFill>
          <p:spPr>
            <a:xfrm>
              <a:off x="6503730" y="2823644"/>
              <a:ext cx="2564070" cy="37295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Array-based virtualization</a:t>
            </a:r>
          </a:p>
          <a:p>
            <a:pPr lvl="1"/>
            <a:r>
              <a:rPr lang="en-US" dirty="0" smtClean="0"/>
              <a:t>Storage controller</a:t>
            </a:r>
          </a:p>
          <a:p>
            <a:pPr lvl="2"/>
            <a:r>
              <a:rPr lang="en-US" dirty="0" smtClean="0"/>
              <a:t>Provide basic disk virtualization in the form of RAID management, mirroring, and LUN mapping or masking.</a:t>
            </a:r>
          </a:p>
          <a:p>
            <a:pPr lvl="2"/>
            <a:r>
              <a:rPr lang="en-US" dirty="0" smtClean="0"/>
              <a:t>Allocate a single LUN to multiple servers.</a:t>
            </a:r>
          </a:p>
          <a:p>
            <a:pPr lvl="2"/>
            <a:r>
              <a:rPr lang="en-US" dirty="0" smtClean="0"/>
              <a:t>Offer </a:t>
            </a:r>
            <a:r>
              <a:rPr lang="en-US" dirty="0" err="1" smtClean="0"/>
              <a:t>Fibre</a:t>
            </a:r>
            <a:r>
              <a:rPr lang="en-US" dirty="0" smtClean="0"/>
              <a:t> Channel, </a:t>
            </a:r>
            <a:r>
              <a:rPr lang="en-US" dirty="0" err="1" smtClean="0"/>
              <a:t>iSCSI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and SCSI protocol.</a:t>
            </a:r>
          </a:p>
          <a:p>
            <a:pPr lvl="1"/>
            <a:r>
              <a:rPr lang="en-US" dirty="0" smtClean="0"/>
              <a:t>Cache memory</a:t>
            </a:r>
          </a:p>
          <a:p>
            <a:pPr lvl="2"/>
            <a:r>
              <a:rPr lang="en-US" dirty="0" smtClean="0"/>
              <a:t>Enhance performance.</a:t>
            </a:r>
          </a:p>
          <a:p>
            <a:pPr lvl="1"/>
            <a:r>
              <a:rPr lang="en-US" dirty="0" smtClean="0"/>
              <a:t>Storage assets coordination</a:t>
            </a:r>
          </a:p>
          <a:p>
            <a:pPr lvl="2"/>
            <a:r>
              <a:rPr lang="en-US" dirty="0" smtClean="0"/>
              <a:t>Coordination between</a:t>
            </a:r>
            <a:br>
              <a:rPr lang="en-US" dirty="0" smtClean="0"/>
            </a:br>
            <a:r>
              <a:rPr lang="en-US" dirty="0" smtClean="0"/>
              <a:t>multiple storage systems</a:t>
            </a:r>
            <a:br>
              <a:rPr lang="en-US" dirty="0" smtClean="0"/>
            </a:br>
            <a:r>
              <a:rPr lang="en-US" dirty="0" smtClean="0"/>
              <a:t>is necessary to ensure high</a:t>
            </a:r>
            <a:br>
              <a:rPr lang="en-US" dirty="0" smtClean="0"/>
            </a:br>
            <a:r>
              <a:rPr lang="en-US" dirty="0" smtClean="0"/>
              <a:t>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r>
              <a:rPr lang="en-US" dirty="0" smtClean="0"/>
              <a:t>Data replication</a:t>
            </a:r>
          </a:p>
          <a:p>
            <a:pPr lvl="1"/>
            <a:r>
              <a:rPr lang="en-US" dirty="0" smtClean="0"/>
              <a:t>Array-based data replication</a:t>
            </a:r>
          </a:p>
          <a:p>
            <a:pPr lvl="2"/>
            <a:r>
              <a:rPr lang="en-US" dirty="0" smtClean="0"/>
              <a:t>Referred to as disk-to-disk replication.</a:t>
            </a:r>
          </a:p>
          <a:p>
            <a:pPr lvl="2"/>
            <a:r>
              <a:rPr lang="en-US" dirty="0" smtClean="0"/>
              <a:t>Requires that a storage controller function concurrently as both an initiator and target.</a:t>
            </a:r>
          </a:p>
          <a:p>
            <a:pPr lvl="1"/>
            <a:r>
              <a:rPr lang="en-US" dirty="0" smtClean="0"/>
              <a:t>Synchronous vs. Asynchronous</a:t>
            </a:r>
          </a:p>
          <a:p>
            <a:pPr lvl="2"/>
            <a:r>
              <a:rPr lang="en-US" dirty="0" smtClean="0"/>
              <a:t>Synchronous data replication ensures that a write operation to a secondary disk array is completed before the primary array acknowledges task completion to the server.</a:t>
            </a:r>
          </a:p>
          <a:p>
            <a:pPr lvl="2"/>
            <a:r>
              <a:rPr lang="en-US" dirty="0" smtClean="0"/>
              <a:t>Asynchronous data replication provides write completion by the primary array, although the transaction may still be pending to the secondary array.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9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accent2"/>
                </a:solidFill>
              </a:rPr>
              <a:t>Introduction</a:t>
            </a:r>
            <a:endParaRPr lang="en-US" sz="26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How to be virtualized</a:t>
            </a:r>
            <a:endParaRPr lang="en-US" altLang="zh-TW" sz="2600" dirty="0">
              <a:solidFill>
                <a:schemeClr val="tx1">
                  <a:tint val="7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600" dirty="0">
                <a:solidFill>
                  <a:schemeClr val="tx1">
                    <a:tint val="75000"/>
                  </a:schemeClr>
                </a:solidFill>
              </a:rPr>
              <a:t>Case </a:t>
            </a: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study</a:t>
            </a:r>
            <a:endParaRPr lang="en-US" altLang="zh-TW" sz="26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pic>
        <p:nvPicPr>
          <p:cNvPr id="5" name="Content Placeholder 4" descr="Storage_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3766" y="2743200"/>
            <a:ext cx="4231271" cy="3017520"/>
          </a:xfrm>
        </p:spPr>
      </p:pic>
      <p:pic>
        <p:nvPicPr>
          <p:cNvPr id="6" name="Picture 5" descr="Storage_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3366" y="2743200"/>
            <a:ext cx="4262034" cy="3017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035" y="1524000"/>
            <a:ext cx="206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Synchronous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56029" y="1524000"/>
            <a:ext cx="2256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Asynchronous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001" y="20574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To preserve performance, synchronous data replication is limited to metropolitan distances</a:t>
            </a:r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6983" y="20574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Asynchronous data replication is largely immune to transmission latency</a:t>
            </a:r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features</a:t>
            </a:r>
          </a:p>
          <a:p>
            <a:pPr lvl="1"/>
            <a:r>
              <a:rPr lang="en-US" dirty="0" smtClean="0"/>
              <a:t>Point-in-time copy ( snapshot )</a:t>
            </a:r>
          </a:p>
          <a:p>
            <a:pPr lvl="2"/>
            <a:r>
              <a:rPr lang="en-US" dirty="0" smtClean="0"/>
              <a:t>Provide point-in-time copies of an entire storage volume.</a:t>
            </a:r>
          </a:p>
          <a:p>
            <a:pPr lvl="2"/>
            <a:r>
              <a:rPr lang="en-US" dirty="0" smtClean="0"/>
              <a:t>Snapshot copies may be written to secondary storage arrays.</a:t>
            </a:r>
          </a:p>
          <a:p>
            <a:pPr lvl="2"/>
            <a:r>
              <a:rPr lang="en-US" dirty="0" smtClean="0"/>
              <a:t>Provide an efficient means to quickly recover a known good volume state in the event of data from the host.</a:t>
            </a:r>
          </a:p>
          <a:p>
            <a:pPr lvl="1"/>
            <a:r>
              <a:rPr lang="en-US" dirty="0" smtClean="0"/>
              <a:t>Distributed modular virtualization</a:t>
            </a:r>
          </a:p>
          <a:p>
            <a:pPr lvl="2"/>
            <a:r>
              <a:rPr lang="en-US" dirty="0" smtClean="0"/>
              <a:t>Decoupling storage controller logic from physical disk banks provides flexibility for supporting heterogeneous disk assets and facilitates distributed virtualization intelligence.</a:t>
            </a:r>
          </a:p>
          <a:p>
            <a:pPr lvl="2"/>
            <a:r>
              <a:rPr lang="en-US" dirty="0" smtClean="0"/>
              <a:t>Accommodates class of storage services and data lifecycle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1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pic>
        <p:nvPicPr>
          <p:cNvPr id="5" name="Picture 4" descr="Storage_9.png"/>
          <p:cNvPicPr>
            <a:picLocks noChangeAspect="1"/>
          </p:cNvPicPr>
          <p:nvPr/>
        </p:nvPicPr>
        <p:blipFill>
          <a:blip r:embed="rId2" cstate="print"/>
          <a:srcRect l="699" r="1080"/>
          <a:stretch>
            <a:fillRect/>
          </a:stretch>
        </p:blipFill>
        <p:spPr>
          <a:xfrm>
            <a:off x="1696131" y="2895600"/>
            <a:ext cx="5751740" cy="3834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189607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Decoupling storage controller intelligence and virtualization engines from physical disk banks facilitates multi-protocol block data access and accommodation of a broad range of disk architectures. 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863" y="1341154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Distributed Modular Virtualization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9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Storage-based implementation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Provide most of the benefits of storage virtualization</a:t>
            </a:r>
          </a:p>
          <a:p>
            <a:pPr lvl="2"/>
            <a:r>
              <a:rPr lang="en-US" dirty="0" smtClean="0"/>
              <a:t>Reduce additional latency to individual IO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Storage utilization optimized only across the connected controllers</a:t>
            </a:r>
          </a:p>
          <a:p>
            <a:pPr lvl="2"/>
            <a:r>
              <a:rPr lang="en-US" dirty="0" smtClean="0"/>
              <a:t>Replication and data migration only possible across the connected controllers and the same vendors devices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Disk array products</a:t>
            </a:r>
          </a:p>
        </p:txBody>
      </p:sp>
    </p:spTree>
    <p:extLst>
      <p:ext uri="{BB962C8B-B14F-4D97-AF65-F5344CB8AC3E}">
        <p14:creationId xmlns:p14="http://schemas.microsoft.com/office/powerpoint/2010/main" val="31020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C00000"/>
                </a:solidFill>
              </a:rPr>
              <a:t>How to be virtualized</a:t>
            </a:r>
          </a:p>
        </p:txBody>
      </p:sp>
    </p:spTree>
    <p:extLst>
      <p:ext uri="{BB962C8B-B14F-4D97-AF65-F5344CB8AC3E}">
        <p14:creationId xmlns:p14="http://schemas.microsoft.com/office/powerpoint/2010/main" val="17242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In-band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5720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 methods :</a:t>
            </a:r>
          </a:p>
          <a:p>
            <a:pPr lvl="1"/>
            <a:r>
              <a:rPr lang="en-US" dirty="0" smtClean="0"/>
              <a:t>In-band</a:t>
            </a:r>
          </a:p>
          <a:p>
            <a:pPr lvl="2"/>
            <a:r>
              <a:rPr lang="en-US" dirty="0" smtClean="0"/>
              <a:t>Also known as </a:t>
            </a:r>
            <a:r>
              <a:rPr lang="en-US" b="1" i="1" dirty="0" smtClean="0"/>
              <a:t>symmetric</a:t>
            </a:r>
            <a:r>
              <a:rPr lang="en-US" dirty="0" smtClean="0"/>
              <a:t>, virtualization devices actually sit in the data path between the host and storage.</a:t>
            </a:r>
          </a:p>
          <a:p>
            <a:pPr lvl="2"/>
            <a:r>
              <a:rPr lang="en-US" dirty="0" smtClean="0"/>
              <a:t>Hosts perform IO to the virtualized device and never interact with the actual storage device.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Easy to implement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Bad scalability &amp; Bottle neck</a:t>
            </a:r>
          </a:p>
        </p:txBody>
      </p:sp>
      <p:pic>
        <p:nvPicPr>
          <p:cNvPr id="29" name="Picture 28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295400"/>
            <a:ext cx="990600" cy="990600"/>
          </a:xfrm>
          <a:prstGeom prst="rect">
            <a:avLst/>
          </a:prstGeom>
        </p:spPr>
      </p:pic>
      <p:pic>
        <p:nvPicPr>
          <p:cNvPr id="30" name="Picture 29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600" y="1219200"/>
            <a:ext cx="990600" cy="990600"/>
          </a:xfrm>
          <a:prstGeom prst="rect">
            <a:avLst/>
          </a:prstGeom>
        </p:spPr>
      </p:pic>
      <p:pic>
        <p:nvPicPr>
          <p:cNvPr id="31" name="Picture 30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200" y="1219200"/>
            <a:ext cx="990600" cy="990600"/>
          </a:xfrm>
          <a:prstGeom prst="rect">
            <a:avLst/>
          </a:prstGeom>
        </p:spPr>
      </p:pic>
      <p:pic>
        <p:nvPicPr>
          <p:cNvPr id="32" name="Picture 31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1042" y="2411349"/>
            <a:ext cx="990600" cy="658749"/>
          </a:xfrm>
          <a:prstGeom prst="rect">
            <a:avLst/>
          </a:prstGeom>
        </p:spPr>
      </p:pic>
      <p:pic>
        <p:nvPicPr>
          <p:cNvPr id="33" name="Picture 32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1042" y="4594098"/>
            <a:ext cx="990600" cy="658749"/>
          </a:xfrm>
          <a:prstGeom prst="rect">
            <a:avLst/>
          </a:prstGeom>
        </p:spPr>
      </p:pic>
      <p:pic>
        <p:nvPicPr>
          <p:cNvPr id="34" name="Picture 33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000" y="5408295"/>
            <a:ext cx="987552" cy="987552"/>
          </a:xfrm>
          <a:prstGeom prst="rect">
            <a:avLst/>
          </a:prstGeom>
        </p:spPr>
      </p:pic>
      <p:pic>
        <p:nvPicPr>
          <p:cNvPr id="35" name="Picture 34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8648" y="5408295"/>
            <a:ext cx="987552" cy="987552"/>
          </a:xfrm>
          <a:prstGeom prst="rect">
            <a:avLst/>
          </a:prstGeom>
        </p:spPr>
      </p:pic>
      <p:pic>
        <p:nvPicPr>
          <p:cNvPr id="36" name="Picture 35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99248" y="5408295"/>
            <a:ext cx="987552" cy="987552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9" idx="2"/>
            <a:endCxn id="32" idx="0"/>
          </p:cNvCxnSpPr>
          <p:nvPr/>
        </p:nvCxnSpPr>
        <p:spPr>
          <a:xfrm rot="16200000" flipH="1">
            <a:off x="6645647" y="1850653"/>
            <a:ext cx="125349" cy="9960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2"/>
            <a:endCxn id="32" idx="0"/>
          </p:cNvCxnSpPr>
          <p:nvPr/>
        </p:nvCxnSpPr>
        <p:spPr>
          <a:xfrm rot="16200000" flipH="1">
            <a:off x="7102847" y="2307853"/>
            <a:ext cx="201549" cy="54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2"/>
            <a:endCxn id="32" idx="0"/>
          </p:cNvCxnSpPr>
          <p:nvPr/>
        </p:nvCxnSpPr>
        <p:spPr>
          <a:xfrm rot="5400000">
            <a:off x="7598147" y="1817995"/>
            <a:ext cx="201549" cy="985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2"/>
            <a:endCxn id="34" idx="0"/>
          </p:cNvCxnSpPr>
          <p:nvPr/>
        </p:nvCxnSpPr>
        <p:spPr>
          <a:xfrm rot="5400000">
            <a:off x="6629835" y="4831788"/>
            <a:ext cx="155448" cy="9975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3" idx="2"/>
            <a:endCxn id="35" idx="0"/>
          </p:cNvCxnSpPr>
          <p:nvPr/>
        </p:nvCxnSpPr>
        <p:spPr>
          <a:xfrm rot="5400000">
            <a:off x="7126659" y="5328612"/>
            <a:ext cx="155448" cy="39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3" idx="2"/>
            <a:endCxn id="36" idx="0"/>
          </p:cNvCxnSpPr>
          <p:nvPr/>
        </p:nvCxnSpPr>
        <p:spPr>
          <a:xfrm rot="16200000" flipH="1">
            <a:off x="7621959" y="4837230"/>
            <a:ext cx="155448" cy="9866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Picture 42" descr="Server2.png"/>
          <p:cNvPicPr>
            <a:picLocks noChangeAspect="1"/>
          </p:cNvPicPr>
          <p:nvPr/>
        </p:nvPicPr>
        <p:blipFill>
          <a:blip r:embed="rId5" cstate="print"/>
          <a:srcRect r="33036"/>
          <a:stretch>
            <a:fillRect/>
          </a:stretch>
        </p:blipFill>
        <p:spPr>
          <a:xfrm>
            <a:off x="6863442" y="3298698"/>
            <a:ext cx="685800" cy="1024127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2" idx="2"/>
            <a:endCxn id="43" idx="0"/>
          </p:cNvCxnSpPr>
          <p:nvPr/>
        </p:nvCxnSpPr>
        <p:spPr>
          <a:xfrm rot="5400000">
            <a:off x="7092042" y="3184398"/>
            <a:ext cx="228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3" idx="2"/>
            <a:endCxn id="33" idx="0"/>
          </p:cNvCxnSpPr>
          <p:nvPr/>
        </p:nvCxnSpPr>
        <p:spPr>
          <a:xfrm rot="5400000">
            <a:off x="7070706" y="4458461"/>
            <a:ext cx="27127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Round Diagonal Corner Rectangle 45"/>
          <p:cNvSpPr/>
          <p:nvPr/>
        </p:nvSpPr>
        <p:spPr>
          <a:xfrm>
            <a:off x="5865876" y="5698998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Round Diagonal Corner Rectangle 46"/>
          <p:cNvSpPr/>
          <p:nvPr/>
        </p:nvSpPr>
        <p:spPr>
          <a:xfrm>
            <a:off x="6859524" y="5698998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8" name="Round Diagonal Corner Rectangle 47"/>
          <p:cNvSpPr/>
          <p:nvPr/>
        </p:nvSpPr>
        <p:spPr>
          <a:xfrm>
            <a:off x="7850124" y="5698998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747656" y="1584198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1799" y="1584198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15942" y="1584198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36484" y="3657600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6836484" y="3657600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6836484" y="3657600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578 L 0.1099 0.3078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509 L -0.00087 0.3071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25168E-6 L -0.11511 0.3104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1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17835E-6 L 0.10191 0.2775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13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17 L -0.11528 0.2815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" y="14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648 L -0.00018 0.2794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879 L -0.11702 -0.3062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" y="-14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694 L -0.00243 -0.2933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4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-0.00486 L 0.10816 -0.2912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-1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28 -0.28059 L -0.00434 -0.5861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" y="-15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28059 L -0.00434 -0.5861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15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74 -0.28059 L -0.00399 -0.5861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" y="-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Out-of-band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572000" cy="5257800"/>
          </a:xfrm>
        </p:spPr>
        <p:txBody>
          <a:bodyPr/>
          <a:lstStyle/>
          <a:p>
            <a:r>
              <a:rPr lang="en-US" dirty="0" smtClean="0"/>
              <a:t>Implementation methods :</a:t>
            </a:r>
          </a:p>
          <a:p>
            <a:pPr lvl="1"/>
            <a:r>
              <a:rPr lang="en-US" dirty="0" smtClean="0"/>
              <a:t>Out-of-band</a:t>
            </a:r>
          </a:p>
          <a:p>
            <a:pPr lvl="2"/>
            <a:r>
              <a:rPr lang="en-US" dirty="0" smtClean="0"/>
              <a:t>Also known as </a:t>
            </a:r>
            <a:r>
              <a:rPr lang="en-US" b="1" i="1" dirty="0" smtClean="0"/>
              <a:t>asymmetric</a:t>
            </a:r>
            <a:r>
              <a:rPr lang="en-US" dirty="0" smtClean="0"/>
              <a:t>, virtualization devices are sometimes called metadata servers.</a:t>
            </a:r>
          </a:p>
          <a:p>
            <a:pPr lvl="2"/>
            <a:r>
              <a:rPr lang="en-US" dirty="0" smtClean="0"/>
              <a:t>Require additional software in the host which knows </a:t>
            </a:r>
            <a:r>
              <a:rPr lang="en-US" altLang="zh-TW" dirty="0" smtClean="0"/>
              <a:t>the </a:t>
            </a:r>
            <a:r>
              <a:rPr lang="en-US" dirty="0" smtClean="0"/>
              <a:t>first request location of the actual data.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Scalability &amp; Performance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Hard to implement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2352" y="1981200"/>
            <a:ext cx="990600" cy="990600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2952" y="1981200"/>
            <a:ext cx="990600" cy="990600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3552" y="1981200"/>
            <a:ext cx="990600" cy="990600"/>
          </a:xfrm>
          <a:prstGeom prst="rect">
            <a:avLst/>
          </a:prstGeom>
        </p:spPr>
      </p:pic>
      <p:pic>
        <p:nvPicPr>
          <p:cNvPr id="9" name="Picture 8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9552" y="3913251"/>
            <a:ext cx="990600" cy="658749"/>
          </a:xfrm>
          <a:prstGeom prst="rect">
            <a:avLst/>
          </a:prstGeom>
        </p:spPr>
      </p:pic>
      <p:pic>
        <p:nvPicPr>
          <p:cNvPr id="10" name="Picture 9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0152" y="3913251"/>
            <a:ext cx="990600" cy="658749"/>
          </a:xfrm>
          <a:prstGeom prst="rect">
            <a:avLst/>
          </a:prstGeom>
        </p:spPr>
      </p:pic>
      <p:pic>
        <p:nvPicPr>
          <p:cNvPr id="11" name="Picture 10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2352" y="5334000"/>
            <a:ext cx="987552" cy="987552"/>
          </a:xfrm>
          <a:prstGeom prst="rect">
            <a:avLst/>
          </a:prstGeom>
        </p:spPr>
      </p:pic>
      <p:pic>
        <p:nvPicPr>
          <p:cNvPr id="12" name="Picture 11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5334000"/>
            <a:ext cx="987552" cy="987552"/>
          </a:xfrm>
          <a:prstGeom prst="rect">
            <a:avLst/>
          </a:prstGeom>
        </p:spPr>
      </p:pic>
      <p:pic>
        <p:nvPicPr>
          <p:cNvPr id="13" name="Picture 12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86600" y="5334000"/>
            <a:ext cx="987552" cy="987552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6" idx="2"/>
            <a:endCxn id="9" idx="0"/>
          </p:cNvCxnSpPr>
          <p:nvPr/>
        </p:nvCxnSpPr>
        <p:spPr>
          <a:xfrm rot="16200000" flipH="1">
            <a:off x="5355527" y="3213925"/>
            <a:ext cx="941451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0" idx="0"/>
          </p:cNvCxnSpPr>
          <p:nvPr/>
        </p:nvCxnSpPr>
        <p:spPr>
          <a:xfrm rot="16200000" flipH="1">
            <a:off x="5850827" y="2718625"/>
            <a:ext cx="941451" cy="1447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9" idx="0"/>
          </p:cNvCxnSpPr>
          <p:nvPr/>
        </p:nvCxnSpPr>
        <p:spPr>
          <a:xfrm rot="5400000">
            <a:off x="5850827" y="3175825"/>
            <a:ext cx="941451" cy="533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2"/>
            <a:endCxn id="9" idx="0"/>
          </p:cNvCxnSpPr>
          <p:nvPr/>
        </p:nvCxnSpPr>
        <p:spPr>
          <a:xfrm rot="5400000">
            <a:off x="6346127" y="2680525"/>
            <a:ext cx="941451" cy="1524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10" idx="0"/>
          </p:cNvCxnSpPr>
          <p:nvPr/>
        </p:nvCxnSpPr>
        <p:spPr>
          <a:xfrm rot="16200000" flipH="1">
            <a:off x="6346127" y="3213925"/>
            <a:ext cx="941451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0"/>
          </p:cNvCxnSpPr>
          <p:nvPr/>
        </p:nvCxnSpPr>
        <p:spPr>
          <a:xfrm rot="5400000">
            <a:off x="6841427" y="3175825"/>
            <a:ext cx="941451" cy="533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1" idx="0"/>
          </p:cNvCxnSpPr>
          <p:nvPr/>
        </p:nvCxnSpPr>
        <p:spPr>
          <a:xfrm rot="5400000">
            <a:off x="5444490" y="4723638"/>
            <a:ext cx="762000" cy="4587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2"/>
            <a:endCxn id="12" idx="0"/>
          </p:cNvCxnSpPr>
          <p:nvPr/>
        </p:nvCxnSpPr>
        <p:spPr>
          <a:xfrm rot="16200000" flipH="1">
            <a:off x="5941314" y="4685538"/>
            <a:ext cx="762000" cy="534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2"/>
            <a:endCxn id="13" idx="0"/>
          </p:cNvCxnSpPr>
          <p:nvPr/>
        </p:nvCxnSpPr>
        <p:spPr>
          <a:xfrm rot="16200000" flipH="1">
            <a:off x="6436614" y="4190238"/>
            <a:ext cx="762000" cy="15255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2"/>
            <a:endCxn id="11" idx="0"/>
          </p:cNvCxnSpPr>
          <p:nvPr/>
        </p:nvCxnSpPr>
        <p:spPr>
          <a:xfrm rot="5400000">
            <a:off x="5939790" y="4228338"/>
            <a:ext cx="762000" cy="14493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2"/>
            <a:endCxn id="12" idx="0"/>
          </p:cNvCxnSpPr>
          <p:nvPr/>
        </p:nvCxnSpPr>
        <p:spPr>
          <a:xfrm rot="5400000">
            <a:off x="6436614" y="4725162"/>
            <a:ext cx="762000" cy="45567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2"/>
            <a:endCxn id="13" idx="0"/>
          </p:cNvCxnSpPr>
          <p:nvPr/>
        </p:nvCxnSpPr>
        <p:spPr>
          <a:xfrm rot="16200000" flipH="1">
            <a:off x="6931914" y="4685538"/>
            <a:ext cx="762000" cy="534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Server2.png"/>
          <p:cNvPicPr>
            <a:picLocks noChangeAspect="1"/>
          </p:cNvPicPr>
          <p:nvPr/>
        </p:nvPicPr>
        <p:blipFill>
          <a:blip r:embed="rId5" cstate="print"/>
          <a:srcRect r="33036"/>
          <a:stretch>
            <a:fillRect/>
          </a:stretch>
        </p:blipFill>
        <p:spPr>
          <a:xfrm>
            <a:off x="8150352" y="3729881"/>
            <a:ext cx="685800" cy="102412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10" idx="3"/>
            <a:endCxn id="26" idx="1"/>
          </p:cNvCxnSpPr>
          <p:nvPr/>
        </p:nvCxnSpPr>
        <p:spPr>
          <a:xfrm flipV="1">
            <a:off x="7540752" y="4241945"/>
            <a:ext cx="609600" cy="6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156780" y="2282952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190923" y="2282952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225066" y="2282952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74152" y="4035552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074152" y="4035552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074152" y="4035552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Round Diagonal Corner Rectangle 33"/>
          <p:cNvSpPr/>
          <p:nvPr/>
        </p:nvSpPr>
        <p:spPr>
          <a:xfrm>
            <a:off x="5254752" y="5711952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>
            <a:off x="6248400" y="5711952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7239000" y="5711952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152 0.09537 0.04322 0.19097 0.09635 0.23333 C 0.14947 0.27569 0.2342 0.26481 0.31909 0.25393 " pathEditMode="relative" ptsTypes="aaA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59 0.09074 0.02135 0.18148 0.05468 0.22384 C 0.08802 0.2662 0.14392 0.26018 0.2 0.25416 " pathEditMode="relative" ptsTypes="aaA"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635 0.09328 -0.09271 0.18657 -0.07847 0.23009 C -0.06423 0.27361 0.05868 0.25648 0.08577 0.2618 " pathEditMode="relative" ptsTypes="aaA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8.67362E-19 C -0.08681 -0.01227 -0.17344 -0.02453 -0.22622 0.01111 C -0.27899 0.04676 -0.29792 0.13033 -0.31667 0.21412 " pathEditMode="relative" ptsTypes="aaA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017 -0.01435 -0.10017 -0.0287 -0.13454 0.00648 C -0.16892 0.04167 -0.1875 0.12639 -0.2059 0.21111 " pathEditMode="relative" ptsTypes="aaA">
                                      <p:cBhvr>
                                        <p:cTn id="4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569 -0.01366 -0.15122 -0.02731 -0.16667 0.0081 C -0.18212 0.04352 -0.1375 0.12801 -0.09288 0.21273 " pathEditMode="relative" ptsTypes="a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023 L 0.22431 -0.4886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244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46 L -0.00365 -0.4884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44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046 L -0.2243 -0.4892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0" y="-2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orage_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8747" y="3053080"/>
            <a:ext cx="4186107" cy="3657600"/>
          </a:xfrm>
          <a:prstGeom prst="rect">
            <a:avLst/>
          </a:prstGeom>
        </p:spPr>
      </p:pic>
      <p:pic>
        <p:nvPicPr>
          <p:cNvPr id="5" name="Picture 4" descr="Storage_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258" y="3053080"/>
            <a:ext cx="424588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Virtualization Services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97227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In a virtualized storage pool, virtual assets may be dynamically resized and allocated to servers by drawing on the total storage capacity of the SAN</a:t>
            </a:r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886" y="1066800"/>
            <a:ext cx="36486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Pooling Heterogeneous</a:t>
            </a:r>
            <a:b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Storage Assets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1282243"/>
            <a:ext cx="3968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Heterogeneous Mirroring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95800" y="197227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Heterogeneous mirroring offers more flexible options than conventional mirroring, including three-way mirroring within storage capacity carved from different storage systems</a:t>
            </a:r>
          </a:p>
        </p:txBody>
      </p:sp>
    </p:spTree>
    <p:extLst>
      <p:ext uri="{BB962C8B-B14F-4D97-AF65-F5344CB8AC3E}">
        <p14:creationId xmlns:p14="http://schemas.microsoft.com/office/powerpoint/2010/main" val="371785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torage_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37360" y="2847092"/>
            <a:ext cx="5669280" cy="34242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Virtualization Services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3000" y="2057400"/>
            <a:ext cx="685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Heterogeneous data replication enables duplication of storage data between otherwise incompatible storage systems.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1283" y="1447800"/>
            <a:ext cx="5001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Heterogeneous Data Replication</a:t>
            </a:r>
          </a:p>
        </p:txBody>
      </p:sp>
    </p:spTree>
    <p:extLst>
      <p:ext uri="{BB962C8B-B14F-4D97-AF65-F5344CB8AC3E}">
        <p14:creationId xmlns:p14="http://schemas.microsoft.com/office/powerpoint/2010/main" val="17563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 smtClean="0"/>
              <a:t>Storage virtualization technique :</a:t>
            </a:r>
          </a:p>
          <a:p>
            <a:pPr lvl="1"/>
            <a:r>
              <a:rPr lang="en-US" dirty="0" smtClean="0"/>
              <a:t>Virtualization layer</a:t>
            </a:r>
          </a:p>
          <a:p>
            <a:pPr lvl="2"/>
            <a:r>
              <a:rPr lang="en-US" dirty="0" smtClean="0"/>
              <a:t>File level and block level</a:t>
            </a:r>
          </a:p>
          <a:p>
            <a:pPr lvl="1"/>
            <a:r>
              <a:rPr lang="en-US" dirty="0" smtClean="0"/>
              <a:t>Virtualization location</a:t>
            </a:r>
          </a:p>
          <a:p>
            <a:pPr lvl="2"/>
            <a:r>
              <a:rPr lang="en-US" dirty="0" smtClean="0"/>
              <a:t>Host, network and storage base</a:t>
            </a:r>
          </a:p>
          <a:p>
            <a:pPr lvl="1"/>
            <a:r>
              <a:rPr lang="en-US" dirty="0" smtClean="0"/>
              <a:t>Virtualization method</a:t>
            </a:r>
          </a:p>
          <a:p>
            <a:pPr lvl="2"/>
            <a:r>
              <a:rPr lang="en-US" dirty="0" smtClean="0"/>
              <a:t>In-band and out-of-band</a:t>
            </a:r>
          </a:p>
          <a:p>
            <a:r>
              <a:rPr lang="en-US" dirty="0" smtClean="0"/>
              <a:t>Storage virtualization services</a:t>
            </a:r>
          </a:p>
          <a:p>
            <a:pPr lvl="1"/>
            <a:r>
              <a:rPr lang="en-US" dirty="0" smtClean="0"/>
              <a:t>Storage pooling and sharing</a:t>
            </a:r>
          </a:p>
          <a:p>
            <a:pPr lvl="1"/>
            <a:r>
              <a:rPr lang="en-US" dirty="0" smtClean="0"/>
              <a:t>Data replication and mirroring</a:t>
            </a:r>
          </a:p>
          <a:p>
            <a:pPr lvl="1"/>
            <a:r>
              <a:rPr lang="en-US" dirty="0" smtClean="0"/>
              <a:t>Snapshot and multi-</a:t>
            </a:r>
            <a:r>
              <a:rPr lang="en-US" dirty="0" err="1" smtClean="0"/>
              <a:t>pathing</a:t>
            </a:r>
            <a:endParaRPr lang="en-US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40" y="2458199"/>
            <a:ext cx="4023360" cy="302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860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benjr.tw/files/images/other/storag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371601"/>
            <a:ext cx="4191000" cy="548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5257800" cy="5410200"/>
          </a:xfrm>
        </p:spPr>
        <p:txBody>
          <a:bodyPr>
            <a:noAutofit/>
          </a:bodyPr>
          <a:lstStyle/>
          <a:p>
            <a:r>
              <a:rPr lang="en-US" dirty="0" smtClean="0"/>
              <a:t>Common storage architecture :</a:t>
            </a:r>
          </a:p>
          <a:p>
            <a:pPr lvl="1"/>
            <a:r>
              <a:rPr lang="en-US" dirty="0" smtClean="0"/>
              <a:t>DAS - Direct Attached Storage</a:t>
            </a:r>
          </a:p>
          <a:p>
            <a:pPr lvl="2"/>
            <a:r>
              <a:rPr lang="en-US" dirty="0" smtClean="0"/>
              <a:t>Storage device was directly attached to a server or workstation, without a storage network in between.</a:t>
            </a:r>
          </a:p>
          <a:p>
            <a:pPr lvl="1"/>
            <a:r>
              <a:rPr lang="en-US" dirty="0" smtClean="0"/>
              <a:t>NAS - Network Attached Storage</a:t>
            </a:r>
          </a:p>
          <a:p>
            <a:pPr lvl="2"/>
            <a:r>
              <a:rPr lang="en-US" dirty="0" smtClean="0"/>
              <a:t>File-level computer data storage connected to a computer network providing data access to heterogeneous clients.</a:t>
            </a:r>
          </a:p>
          <a:p>
            <a:pPr lvl="1"/>
            <a:r>
              <a:rPr lang="en-US" dirty="0" smtClean="0"/>
              <a:t>SAN - Storage Area Network</a:t>
            </a:r>
          </a:p>
          <a:p>
            <a:pPr lvl="2"/>
            <a:r>
              <a:rPr lang="en-US" dirty="0" smtClean="0"/>
              <a:t>Attach remote storage devices to servers in such a way that the devices appear as locally attached to the operating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How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Case </a:t>
            </a:r>
            <a:r>
              <a:rPr lang="en-US" sz="2600" dirty="0" smtClean="0">
                <a:solidFill>
                  <a:srgbClr val="C00000"/>
                </a:solidFill>
              </a:rPr>
              <a:t>study</a:t>
            </a:r>
            <a:endParaRPr 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tint val="75000"/>
                  </a:schemeClr>
                </a:solidFill>
              </a:rPr>
              <a:t>on </a:t>
            </a:r>
            <a:r>
              <a:rPr lang="en-US" sz="2400" dirty="0" err="1" smtClean="0">
                <a:solidFill>
                  <a:schemeClr val="tx1">
                    <a:tint val="75000"/>
                  </a:schemeClr>
                </a:solidFill>
              </a:rPr>
              <a:t>linux</a:t>
            </a:r>
            <a:r>
              <a:rPr lang="en-US" sz="2400" dirty="0" smtClean="0">
                <a:solidFill>
                  <a:schemeClr val="tx1">
                    <a:tint val="75000"/>
                  </a:schemeClr>
                </a:solidFill>
              </a:rPr>
              <a:t>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2857"/>
            <a:ext cx="7772400" cy="2274044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Case-study, virtualization on </a:t>
            </a:r>
            <a:r>
              <a:rPr lang="en-US" sz="2600" dirty="0" err="1" smtClean="0">
                <a:solidFill>
                  <a:schemeClr val="tx1">
                    <a:tint val="75000"/>
                  </a:schemeClr>
                </a:solidFill>
              </a:rPr>
              <a:t>linux</a:t>
            </a: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 system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Block-based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</a:rPr>
              <a:t>Redundant Array </a:t>
            </a:r>
            <a:r>
              <a:rPr lang="en-US" sz="2200" dirty="0">
                <a:solidFill>
                  <a:srgbClr val="FF0000"/>
                </a:solidFill>
              </a:rPr>
              <a:t>of </a:t>
            </a:r>
            <a:r>
              <a:rPr lang="en-US" sz="2200" dirty="0" smtClean="0">
                <a:solidFill>
                  <a:srgbClr val="FF0000"/>
                </a:solidFill>
              </a:rPr>
              <a:t>Independent Disks (</a:t>
            </a:r>
            <a:r>
              <a:rPr lang="en-US" sz="2200" dirty="0">
                <a:solidFill>
                  <a:srgbClr val="FF0000"/>
                </a:solidFill>
              </a:rPr>
              <a:t>RAID)</a:t>
            </a:r>
            <a:endParaRPr lang="en-US" sz="22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>
                <a:solidFill>
                  <a:srgbClr val="FF0000"/>
                </a:solidFill>
              </a:rPr>
              <a:t>Logical Volume </a:t>
            </a:r>
            <a:r>
              <a:rPr lang="en-US" altLang="zh-TW" sz="2200" dirty="0" smtClean="0">
                <a:solidFill>
                  <a:srgbClr val="FF0000"/>
                </a:solidFill>
              </a:rPr>
              <a:t>Management (LVM)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File-based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Network File </a:t>
            </a:r>
            <a:r>
              <a:rPr lang="en-US" sz="2200" dirty="0" smtClean="0">
                <a:solidFill>
                  <a:srgbClr val="FF0000"/>
                </a:solidFill>
              </a:rPr>
              <a:t>System (NFS)</a:t>
            </a:r>
            <a:endParaRPr lang="en-US" sz="2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RAID (redundant array of independent disks)</a:t>
            </a:r>
          </a:p>
          <a:p>
            <a:pPr lvl="2"/>
            <a:r>
              <a:rPr lang="en-US" altLang="zh-TW" dirty="0" smtClean="0"/>
              <a:t>Originally: redundant array of </a:t>
            </a:r>
            <a:r>
              <a:rPr lang="en-US" altLang="zh-TW" u="sng" dirty="0" smtClean="0"/>
              <a:t>inexpensive</a:t>
            </a:r>
            <a:r>
              <a:rPr lang="en-US" altLang="zh-TW" dirty="0" smtClean="0"/>
              <a:t> disks</a:t>
            </a:r>
          </a:p>
          <a:p>
            <a:pPr lvl="1"/>
            <a:r>
              <a:rPr lang="en-US" altLang="zh-TW" dirty="0" smtClean="0"/>
              <a:t>RAID schemes provide different balance between the key goals:</a:t>
            </a:r>
          </a:p>
          <a:p>
            <a:pPr lvl="2"/>
            <a:r>
              <a:rPr lang="en-US" altLang="zh-TW" dirty="0" smtClean="0"/>
              <a:t>Reliability</a:t>
            </a:r>
          </a:p>
          <a:p>
            <a:pPr lvl="2"/>
            <a:r>
              <a:rPr lang="en-US" altLang="zh-TW" dirty="0" smtClean="0"/>
              <a:t>Availability</a:t>
            </a:r>
          </a:p>
          <a:p>
            <a:pPr lvl="2"/>
            <a:r>
              <a:rPr lang="en-US" altLang="zh-TW" dirty="0" smtClean="0"/>
              <a:t>Performance</a:t>
            </a:r>
          </a:p>
          <a:p>
            <a:pPr lvl="2"/>
            <a:r>
              <a:rPr lang="en-US" altLang="zh-TW" dirty="0" smtClean="0"/>
              <a:t>Capacity</a:t>
            </a:r>
          </a:p>
        </p:txBody>
      </p:sp>
      <p:pic>
        <p:nvPicPr>
          <p:cNvPr id="1026" name="Picture 2" descr="http://www.pcstats.com/articleimages/200402/raidarticle_whati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56992"/>
            <a:ext cx="33337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level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000" dirty="0" smtClean="0"/>
              <a:t>The most used: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RAID0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block-level striping without parity or mirroring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RAID1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mirroring without parity or striping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RAID1+0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referred to as RAID 1+0, mirroring and striping</a:t>
            </a:r>
          </a:p>
          <a:p>
            <a:pPr lvl="1"/>
            <a:r>
              <a:rPr lang="en-US" altLang="zh-TW" sz="1800" dirty="0" smtClean="0"/>
              <a:t>RAID2</a:t>
            </a:r>
          </a:p>
          <a:p>
            <a:pPr lvl="1"/>
            <a:r>
              <a:rPr lang="en-US" altLang="zh-TW" sz="1800" dirty="0" smtClean="0"/>
              <a:t>RAID3</a:t>
            </a:r>
          </a:p>
          <a:p>
            <a:pPr lvl="1"/>
            <a:r>
              <a:rPr lang="en-US" altLang="zh-TW" sz="1800" dirty="0" smtClean="0"/>
              <a:t>RAID4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RAID5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block-level striping with distributed parity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RAID5+0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referred to as RAID 5+0, distributed parity and striping</a:t>
            </a:r>
          </a:p>
          <a:p>
            <a:pPr lvl="1"/>
            <a:r>
              <a:rPr lang="en-US" altLang="zh-TW" sz="1800" dirty="0" smtClean="0"/>
              <a:t>RAID6</a:t>
            </a:r>
          </a:p>
        </p:txBody>
      </p:sp>
      <p:pic>
        <p:nvPicPr>
          <p:cNvPr id="2050" name="Picture 2" descr="http://freeuseful.info/assets/images/ra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192" y="4365104"/>
            <a:ext cx="1795264" cy="17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3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600201"/>
            <a:ext cx="5040560" cy="3268960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RAID 0</a:t>
            </a:r>
            <a:r>
              <a:rPr lang="en-US" altLang="zh-TW" dirty="0" smtClean="0"/>
              <a:t>: Block-level striping without parity or mirroring</a:t>
            </a:r>
          </a:p>
          <a:p>
            <a:pPr lvl="1"/>
            <a:r>
              <a:rPr lang="en-US" altLang="zh-TW" dirty="0" smtClean="0"/>
              <a:t>It has no (or zero) redundancy. </a:t>
            </a:r>
          </a:p>
          <a:p>
            <a:pPr lvl="1"/>
            <a:r>
              <a:rPr lang="en-US" altLang="zh-TW" dirty="0" smtClean="0"/>
              <a:t>It provides improved performance and additional storage </a:t>
            </a:r>
          </a:p>
          <a:p>
            <a:pPr lvl="1"/>
            <a:r>
              <a:rPr lang="en-US" altLang="zh-TW" dirty="0" smtClean="0"/>
              <a:t>It has no fault tolerance.  Any drive failure destroys the array, and the likelihood of failure increases with more drives in the array. </a:t>
            </a:r>
          </a:p>
        </p:txBody>
      </p:sp>
      <p:pic>
        <p:nvPicPr>
          <p:cNvPr id="3074" name="Picture 2" descr="RAID0の概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799"/>
            <a:ext cx="3024336" cy="459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3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5052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5266928" cy="492514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900" b="1" dirty="0" smtClean="0"/>
              <a:t>RAID 1</a:t>
            </a:r>
            <a:r>
              <a:rPr lang="en-US" altLang="zh-TW" sz="2900" dirty="0" smtClean="0"/>
              <a:t>: Mirroring without parity or striping</a:t>
            </a:r>
          </a:p>
          <a:p>
            <a:pPr lvl="1"/>
            <a:r>
              <a:rPr lang="en-US" altLang="zh-TW" sz="2300" dirty="0" smtClean="0"/>
              <a:t>Data is written identically to two drives, thereby producing a "mirrored set"; </a:t>
            </a:r>
          </a:p>
          <a:p>
            <a:pPr lvl="1"/>
            <a:r>
              <a:rPr lang="en-US" altLang="zh-TW" sz="2300" dirty="0" smtClean="0"/>
              <a:t>A read request is serviced by one of the two drives containing with least seek time plus rotational latency. </a:t>
            </a:r>
          </a:p>
          <a:p>
            <a:pPr lvl="1"/>
            <a:r>
              <a:rPr lang="en-US" altLang="zh-TW" sz="2300" dirty="0" smtClean="0"/>
              <a:t>A write request updates the stripes of both drives. The write performance depends on the slower of the two. </a:t>
            </a:r>
          </a:p>
          <a:p>
            <a:pPr lvl="1"/>
            <a:r>
              <a:rPr lang="en-US" altLang="zh-TW" sz="2300" dirty="0" smtClean="0"/>
              <a:t>At least two drives are required to constitute such an array. </a:t>
            </a:r>
          </a:p>
          <a:p>
            <a:pPr lvl="1"/>
            <a:r>
              <a:rPr lang="en-US" altLang="zh-TW" sz="2300" dirty="0" smtClean="0"/>
              <a:t>The array continues to operate as long as at least one drive is functioning.</a:t>
            </a:r>
          </a:p>
          <a:p>
            <a:r>
              <a:rPr lang="en-US" altLang="zh-TW" sz="2900" dirty="0" smtClean="0"/>
              <a:t>Space efficiency</a:t>
            </a:r>
          </a:p>
          <a:p>
            <a:pPr lvl="1"/>
            <a:r>
              <a:rPr lang="en-US" altLang="zh-TW" dirty="0" smtClean="0"/>
              <a:t>1 / N</a:t>
            </a:r>
          </a:p>
          <a:p>
            <a:pPr lvl="2"/>
            <a:r>
              <a:rPr lang="en-US" altLang="zh-TW" dirty="0" smtClean="0"/>
              <a:t>N = 2</a:t>
            </a:r>
          </a:p>
          <a:p>
            <a:r>
              <a:rPr lang="en-US" altLang="zh-TW" sz="2900" dirty="0" smtClean="0"/>
              <a:t>Fault tolerance</a:t>
            </a:r>
          </a:p>
          <a:p>
            <a:pPr lvl="1"/>
            <a:r>
              <a:rPr lang="en-US" altLang="zh-TW" dirty="0" smtClean="0"/>
              <a:t>N – 1</a:t>
            </a:r>
          </a:p>
          <a:p>
            <a:pPr lvl="2"/>
            <a:r>
              <a:rPr lang="en-US" altLang="zh-TW" dirty="0" smtClean="0"/>
              <a:t>N = 2</a:t>
            </a:r>
          </a:p>
        </p:txBody>
      </p:sp>
      <p:pic>
        <p:nvPicPr>
          <p:cNvPr id="4098" name="Picture 2" descr="RAID1の概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799"/>
            <a:ext cx="3091049" cy="44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3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36501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RAID5: Block-level striping with distributed parity</a:t>
            </a:r>
          </a:p>
          <a:p>
            <a:pPr lvl="1"/>
            <a:r>
              <a:rPr lang="en-US" altLang="zh-TW" dirty="0" smtClean="0"/>
              <a:t>distributes parity on different disk</a:t>
            </a:r>
          </a:p>
          <a:p>
            <a:pPr lvl="1"/>
            <a:r>
              <a:rPr lang="en-US" altLang="zh-TW" dirty="0" smtClean="0"/>
              <a:t>requires at least 3 disks</a:t>
            </a:r>
          </a:p>
          <a:p>
            <a:r>
              <a:rPr lang="en-US" altLang="zh-TW" dirty="0" smtClean="0"/>
              <a:t>Space efficiency</a:t>
            </a:r>
          </a:p>
          <a:p>
            <a:pPr lvl="1"/>
            <a:r>
              <a:rPr lang="en-US" altLang="zh-TW" dirty="0" smtClean="0"/>
              <a:t>1 − 1/N</a:t>
            </a:r>
          </a:p>
          <a:p>
            <a:r>
              <a:rPr lang="en-US" altLang="zh-TW" dirty="0" smtClean="0"/>
              <a:t>Fault tolerance</a:t>
            </a:r>
          </a:p>
          <a:p>
            <a:pPr lvl="1"/>
            <a:r>
              <a:rPr lang="en-US" altLang="zh-TW" dirty="0"/>
              <a:t>1</a:t>
            </a:r>
            <a:endParaRPr lang="en-US" altLang="zh-TW" dirty="0" smtClean="0"/>
          </a:p>
        </p:txBody>
      </p:sp>
      <p:pic>
        <p:nvPicPr>
          <p:cNvPr id="5122" name="Picture 2" descr="RAID5の概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8799"/>
            <a:ext cx="3463521" cy="449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3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9439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1+0 / RAID 5+0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RAID 1+0</a:t>
            </a:r>
          </a:p>
          <a:p>
            <a:r>
              <a:rPr lang="en-US" altLang="zh-TW" dirty="0" smtClean="0"/>
              <a:t>RAID1(mirror) + Stripe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RAID 5+0</a:t>
            </a:r>
          </a:p>
          <a:p>
            <a:r>
              <a:rPr lang="en-US" altLang="zh-TW" dirty="0" smtClean="0"/>
              <a:t>RAID5(parity) + Stripe</a:t>
            </a:r>
            <a:endParaRPr lang="zh-TW" altLang="en-US" dirty="0" smtClean="0"/>
          </a:p>
        </p:txBody>
      </p:sp>
      <p:pic>
        <p:nvPicPr>
          <p:cNvPr id="10" name="Picture 2" descr="RAID 1+0の概要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" y="2245519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AID5+0の概要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42" y="2174875"/>
            <a:ext cx="3292740" cy="3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4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45224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Level Comparison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330286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</a:t>
                      </a:r>
                      <a:r>
                        <a:rPr lang="en-US" altLang="zh-TW" baseline="0" dirty="0" smtClean="0"/>
                        <a:t> level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Reliability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Write Performance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Space efficiency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×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2/2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1/2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1+0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2/4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</a:t>
                      </a:r>
                      <a:r>
                        <a:rPr lang="en-US" altLang="zh-TW" baseline="0" dirty="0" smtClean="0"/>
                        <a:t>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△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2/3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5+0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699792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table from: </a:t>
            </a:r>
            <a:r>
              <a:rPr lang="en-US" altLang="zh-TW" b="1" dirty="0" smtClean="0">
                <a:hlinkClick r:id="rId2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5545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dirty="0" smtClean="0"/>
              <a:t>LVM architecture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7315200" cy="465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20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Desirable properties of storage virtualization:</a:t>
            </a:r>
          </a:p>
          <a:p>
            <a:pPr lvl="1"/>
            <a:r>
              <a:rPr lang="en-US" dirty="0" smtClean="0"/>
              <a:t>Manageability</a:t>
            </a:r>
          </a:p>
          <a:p>
            <a:pPr lvl="2"/>
            <a:r>
              <a:rPr lang="en-US" dirty="0" smtClean="0"/>
              <a:t>Storage resource should be easily configured and deployed.</a:t>
            </a:r>
          </a:p>
          <a:p>
            <a:pPr lvl="1"/>
            <a:r>
              <a:rPr lang="en-US" dirty="0" smtClean="0"/>
              <a:t>Availability</a:t>
            </a:r>
          </a:p>
          <a:p>
            <a:pPr lvl="2"/>
            <a:r>
              <a:rPr lang="en-US" dirty="0" smtClean="0"/>
              <a:t>Storage hardware failures should not affect the application.</a:t>
            </a:r>
          </a:p>
          <a:p>
            <a:pPr lvl="1"/>
            <a:r>
              <a:rPr lang="en-US" dirty="0" smtClean="0"/>
              <a:t>Scalability</a:t>
            </a:r>
          </a:p>
          <a:p>
            <a:pPr lvl="2"/>
            <a:r>
              <a:rPr lang="en-US" dirty="0" smtClean="0"/>
              <a:t>Storage resource can easily scale up and down.</a:t>
            </a:r>
          </a:p>
          <a:p>
            <a:pPr lvl="1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Storage resource should be securely isolated.</a:t>
            </a:r>
          </a:p>
        </p:txBody>
      </p:sp>
    </p:spTree>
    <p:extLst>
      <p:ext uri="{BB962C8B-B14F-4D97-AF65-F5344CB8AC3E}">
        <p14:creationId xmlns:p14="http://schemas.microsoft.com/office/powerpoint/2010/main" val="27263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LVM project is implemented in two components:</a:t>
            </a:r>
          </a:p>
          <a:p>
            <a:pPr lvl="1"/>
            <a:r>
              <a:rPr lang="en-US" dirty="0" smtClean="0"/>
              <a:t>In user space</a:t>
            </a:r>
          </a:p>
          <a:p>
            <a:pPr lvl="2"/>
            <a:r>
              <a:rPr lang="en-US" dirty="0" smtClean="0"/>
              <a:t>Some management utilities and configuration tools</a:t>
            </a:r>
            <a:br>
              <a:rPr lang="en-US" dirty="0" smtClean="0"/>
            </a:br>
            <a:r>
              <a:rPr lang="en-US" dirty="0" smtClean="0"/>
              <a:t>     Ex.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lvm</a:t>
            </a:r>
            <a:r>
              <a:rPr lang="en-US" dirty="0" smtClean="0"/>
              <a:t> ,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dmsetup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Programming interface with a well-designed library</a:t>
            </a:r>
            <a:br>
              <a:rPr lang="en-US" dirty="0" smtClean="0"/>
            </a:br>
            <a:r>
              <a:rPr lang="en-US" dirty="0" smtClean="0"/>
              <a:t>     Ex.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libdevmapper.h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In kernel space</a:t>
            </a:r>
          </a:p>
          <a:p>
            <a:pPr lvl="2"/>
            <a:r>
              <a:rPr lang="en-US" dirty="0" smtClean="0"/>
              <a:t>Implement device </a:t>
            </a:r>
            <a:r>
              <a:rPr lang="en-US" dirty="0" err="1" smtClean="0"/>
              <a:t>mapper</a:t>
            </a:r>
            <a:r>
              <a:rPr lang="en-US" dirty="0" smtClean="0"/>
              <a:t> framework</a:t>
            </a:r>
          </a:p>
          <a:p>
            <a:pPr lvl="2"/>
            <a:r>
              <a:rPr lang="en-US" dirty="0" smtClean="0"/>
              <a:t>Provide different mapped device targets</a:t>
            </a:r>
            <a:br>
              <a:rPr lang="en-US" dirty="0" smtClean="0"/>
            </a:br>
            <a:r>
              <a:rPr lang="en-US" dirty="0" smtClean="0"/>
              <a:t>     Ex.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linear</a:t>
            </a:r>
            <a:r>
              <a:rPr lang="en-US" dirty="0" smtClean="0"/>
              <a:t> ,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stripe</a:t>
            </a:r>
            <a:r>
              <a:rPr lang="en-US" dirty="0" smtClean="0"/>
              <a:t> ,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mirror</a:t>
            </a:r>
            <a:r>
              <a:rPr lang="en-US" dirty="0" smtClean="0"/>
              <a:t> …etc.</a:t>
            </a:r>
          </a:p>
        </p:txBody>
      </p:sp>
    </p:spTree>
    <p:extLst>
      <p:ext uri="{BB962C8B-B14F-4D97-AF65-F5344CB8AC3E}">
        <p14:creationId xmlns:p14="http://schemas.microsoft.com/office/powerpoint/2010/main" val="27581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400"/>
          </a:xfrm>
        </p:spPr>
        <p:txBody>
          <a:bodyPr/>
          <a:lstStyle/>
          <a:p>
            <a:r>
              <a:rPr lang="en-US" dirty="0" smtClean="0"/>
              <a:t>Tools and utilities are in user space.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362200"/>
            <a:ext cx="663187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1933" y="2209800"/>
            <a:ext cx="252661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55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lvm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Command-line tools for LVM2. </a:t>
            </a:r>
          </a:p>
          <a:p>
            <a:pPr lvl="2"/>
            <a:r>
              <a:rPr lang="en-US" dirty="0" smtClean="0"/>
              <a:t>logical volume ( </a:t>
            </a:r>
            <a:r>
              <a:rPr lang="en-US" b="1" dirty="0" err="1" smtClean="0"/>
              <a:t>lv</a:t>
            </a:r>
            <a:r>
              <a:rPr lang="en-US" b="1" dirty="0" smtClean="0"/>
              <a:t> </a:t>
            </a:r>
            <a:r>
              <a:rPr lang="en-US" dirty="0" smtClean="0"/>
              <a:t>) operations</a:t>
            </a:r>
          </a:p>
          <a:p>
            <a:pPr lvl="2"/>
            <a:r>
              <a:rPr lang="en-US" dirty="0" smtClean="0"/>
              <a:t>volume group ( </a:t>
            </a:r>
            <a:r>
              <a:rPr lang="en-US" b="1" dirty="0" smtClean="0"/>
              <a:t>vg </a:t>
            </a:r>
            <a:r>
              <a:rPr lang="en-US" dirty="0" smtClean="0"/>
              <a:t>) operations</a:t>
            </a:r>
          </a:p>
          <a:p>
            <a:pPr lvl="2"/>
            <a:r>
              <a:rPr lang="en-US" dirty="0" smtClean="0"/>
              <a:t>physical volume ( </a:t>
            </a:r>
            <a:r>
              <a:rPr lang="en-US" b="1" dirty="0" err="1" smtClean="0"/>
              <a:t>pv</a:t>
            </a:r>
            <a:r>
              <a:rPr lang="en-US" b="1" dirty="0" smtClean="0"/>
              <a:t> </a:t>
            </a:r>
            <a:r>
              <a:rPr lang="en-US" dirty="0" smtClean="0"/>
              <a:t>) operations</a:t>
            </a:r>
          </a:p>
          <a:p>
            <a:pPr lvl="1"/>
            <a:r>
              <a:rPr lang="en-US" dirty="0" smtClean="0"/>
              <a:t>Limited controllability</a:t>
            </a:r>
          </a:p>
          <a:p>
            <a:pPr lvl="2"/>
            <a:r>
              <a:rPr lang="en-US" dirty="0" smtClean="0"/>
              <a:t>Only can create logical volume with simple</a:t>
            </a:r>
            <a:br>
              <a:rPr lang="en-US" dirty="0" smtClean="0"/>
            </a:br>
            <a:r>
              <a:rPr lang="en-US" dirty="0" smtClean="0"/>
              <a:t>mapping mechanisms.</a:t>
            </a:r>
          </a:p>
          <a:p>
            <a:pPr lvl="2"/>
            <a:r>
              <a:rPr lang="en-US" dirty="0" smtClean="0"/>
              <a:t>Do not allow cross machine mappings.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dmsetup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Limitations</a:t>
            </a:r>
          </a:p>
          <a:p>
            <a:pPr lvl="2"/>
            <a:r>
              <a:rPr lang="en-US" dirty="0" smtClean="0"/>
              <a:t>Still cannot provide cross machine mappings.</a:t>
            </a:r>
          </a:p>
        </p:txBody>
      </p:sp>
    </p:spTree>
    <p:extLst>
      <p:ext uri="{BB962C8B-B14F-4D97-AF65-F5344CB8AC3E}">
        <p14:creationId xmlns:p14="http://schemas.microsoft.com/office/powerpoint/2010/main" val="23522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676400"/>
          </a:xfrm>
        </p:spPr>
        <p:txBody>
          <a:bodyPr/>
          <a:lstStyle/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dmsetup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low level logical volume management</a:t>
            </a:r>
          </a:p>
          <a:p>
            <a:pPr lvl="2"/>
            <a:r>
              <a:rPr lang="en-US" dirty="0" smtClean="0"/>
              <a:t>Operate create, delete, suspend and resume …etc</a:t>
            </a:r>
          </a:p>
          <a:p>
            <a:pPr lvl="2"/>
            <a:r>
              <a:rPr lang="en-US" dirty="0" smtClean="0"/>
              <a:t>Work with mapping table file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107" y="2971800"/>
            <a:ext cx="59197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24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543800" cy="838200"/>
          </a:xfrm>
        </p:spPr>
        <p:txBody>
          <a:bodyPr/>
          <a:lstStyle/>
          <a:p>
            <a:r>
              <a:rPr lang="en-US" dirty="0" smtClean="0"/>
              <a:t>File system will build upon device </a:t>
            </a:r>
            <a:r>
              <a:rPr lang="en-US" dirty="0" err="1" smtClean="0"/>
              <a:t>mapper</a:t>
            </a:r>
            <a:r>
              <a:rPr lang="en-US" dirty="0" smtClean="0"/>
              <a:t> framework by means of system calls.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590800"/>
            <a:ext cx="64673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1996" y="2667000"/>
            <a:ext cx="2625443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11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 in operating system will invoke a set of block device system calls.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18576" r="1655"/>
          <a:stretch>
            <a:fillRect/>
          </a:stretch>
        </p:blipFill>
        <p:spPr bwMode="auto">
          <a:xfrm>
            <a:off x="1815976" y="2590800"/>
            <a:ext cx="5562600" cy="396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4798534" y="3429000"/>
            <a:ext cx="16002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33830" y="2743200"/>
            <a:ext cx="273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Device </a:t>
            </a:r>
            <a:r>
              <a:rPr lang="en-US" b="1" i="1" dirty="0" err="1" smtClean="0">
                <a:solidFill>
                  <a:srgbClr val="C00000"/>
                </a:solidFill>
              </a:rPr>
              <a:t>Mapper</a:t>
            </a:r>
            <a:r>
              <a:rPr lang="en-US" b="1" i="1" dirty="0" smtClean="0">
                <a:solidFill>
                  <a:srgbClr val="C00000"/>
                </a:solidFill>
              </a:rPr>
              <a:t> framework</a:t>
            </a:r>
            <a:br>
              <a:rPr lang="en-US" b="1" i="1" dirty="0" smtClean="0">
                <a:solidFill>
                  <a:srgbClr val="C00000"/>
                </a:solidFill>
              </a:rPr>
            </a:br>
            <a:r>
              <a:rPr lang="en-US" b="1" i="1" dirty="0" smtClean="0">
                <a:solidFill>
                  <a:srgbClr val="C00000"/>
                </a:solidFill>
              </a:rPr>
              <a:t>reload operation functions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4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 can be also implemented in the user space only.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4313" b="5121"/>
          <a:stretch>
            <a:fillRect/>
          </a:stretch>
        </p:blipFill>
        <p:spPr bwMode="auto">
          <a:xfrm>
            <a:off x="1714500" y="2438400"/>
            <a:ext cx="5715000" cy="3918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6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</a:t>
            </a:r>
            <a:r>
              <a:rPr lang="en-US" dirty="0" err="1" smtClean="0"/>
              <a:t>mapper</a:t>
            </a:r>
            <a:r>
              <a:rPr lang="en-US" dirty="0" smtClean="0"/>
              <a:t> framework implements a Linux kernel driver for different mappings.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998082"/>
            <a:ext cx="5486400" cy="270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474082"/>
            <a:ext cx="6675120" cy="179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67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</a:t>
            </a:r>
            <a:r>
              <a:rPr lang="en-US" dirty="0" err="1" smtClean="0"/>
              <a:t>mapper</a:t>
            </a:r>
            <a:r>
              <a:rPr lang="en-US" dirty="0" smtClean="0"/>
              <a:t> framework defines a set of target device mapping interfaces.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dm_ctr_fn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ctr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Initiator of each newly created mapped device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dm_dtr_fn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dtr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Destructor of each removing mapped device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dm_map_fn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map</a:t>
            </a:r>
          </a:p>
          <a:p>
            <a:pPr lvl="2"/>
            <a:r>
              <a:rPr lang="en-US" dirty="0" smtClean="0"/>
              <a:t>Setup the mapping relations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dm_ioctl_fn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ioctl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Exactly perform system IO invocations</a:t>
            </a:r>
          </a:p>
          <a:p>
            <a:pPr lvl="1"/>
            <a:r>
              <a:rPr lang="en-US" dirty="0" smtClean="0"/>
              <a:t>… etc.</a:t>
            </a:r>
          </a:p>
        </p:txBody>
      </p:sp>
    </p:spTree>
    <p:extLst>
      <p:ext uri="{BB962C8B-B14F-4D97-AF65-F5344CB8AC3E}">
        <p14:creationId xmlns:p14="http://schemas.microsoft.com/office/powerpoint/2010/main" val="20575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010400" cy="1524000"/>
          </a:xfrm>
        </p:spPr>
        <p:txBody>
          <a:bodyPr/>
          <a:lstStyle/>
          <a:p>
            <a:r>
              <a:rPr lang="en-US" dirty="0" smtClean="0"/>
              <a:t>Develop a new mapped device target and add it into device </a:t>
            </a:r>
            <a:r>
              <a:rPr lang="en-US" dirty="0" err="1" smtClean="0"/>
              <a:t>mapper</a:t>
            </a:r>
            <a:r>
              <a:rPr lang="en-US" dirty="0" smtClean="0"/>
              <a:t> framework.</a:t>
            </a:r>
          </a:p>
          <a:p>
            <a:pPr lvl="1"/>
            <a:r>
              <a:rPr lang="en-US" dirty="0" smtClean="0"/>
              <a:t>Improve scalability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958" y="3989171"/>
            <a:ext cx="6492240" cy="27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474082"/>
            <a:ext cx="6675120" cy="179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322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Storage concept and technique</a:t>
            </a:r>
          </a:p>
          <a:p>
            <a:pPr lvl="1"/>
            <a:r>
              <a:rPr lang="en-US" altLang="zh-TW" dirty="0" smtClean="0"/>
              <a:t>Storage resource mapping table</a:t>
            </a:r>
          </a:p>
          <a:p>
            <a:pPr lvl="1"/>
            <a:r>
              <a:rPr lang="en-US" altLang="zh-TW" dirty="0" smtClean="0"/>
              <a:t>Redundant data</a:t>
            </a:r>
          </a:p>
          <a:p>
            <a:pPr lvl="1"/>
            <a:r>
              <a:rPr lang="en-US" altLang="zh-TW" dirty="0" smtClean="0"/>
              <a:t>Multi-path</a:t>
            </a:r>
          </a:p>
          <a:p>
            <a:pPr lvl="1"/>
            <a:r>
              <a:rPr lang="en-US" altLang="zh-TW" dirty="0" smtClean="0"/>
              <a:t>Data sharing</a:t>
            </a:r>
          </a:p>
          <a:p>
            <a:pPr lvl="1"/>
            <a:r>
              <a:rPr lang="en-US" altLang="zh-TW" dirty="0" err="1" smtClean="0"/>
              <a:t>Tiering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4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NFS architecture</a:t>
            </a:r>
            <a:endParaRPr lang="zh-TW" altLang="en-US" dirty="0"/>
          </a:p>
        </p:txBody>
      </p:sp>
      <p:pic>
        <p:nvPicPr>
          <p:cNvPr id="1026" name="Picture 2" descr="C:\Users\soem.SOEM-AT-SSLAB\Documents\nfs_concept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2"/>
          <a:stretch/>
        </p:blipFill>
        <p:spPr bwMode="auto">
          <a:xfrm>
            <a:off x="1115616" y="2132856"/>
            <a:ext cx="7082036" cy="44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is </a:t>
            </a:r>
            <a:r>
              <a:rPr lang="en-US" altLang="zh-TW" dirty="0" smtClean="0"/>
              <a:t>NFS ?</a:t>
            </a:r>
          </a:p>
          <a:p>
            <a:pPr lvl="1"/>
            <a:r>
              <a:rPr lang="en-US" altLang="zh-TW" dirty="0" smtClean="0"/>
              <a:t>NFS is </a:t>
            </a:r>
            <a:r>
              <a:rPr lang="en-US" altLang="zh-TW" dirty="0"/>
              <a:t>a POSIX-compliant </a:t>
            </a:r>
            <a:r>
              <a:rPr lang="en-US" altLang="zh-TW" dirty="0" smtClean="0"/>
              <a:t>distributed file system</a:t>
            </a:r>
          </a:p>
          <a:p>
            <a:pPr lvl="2"/>
            <a:r>
              <a:rPr lang="en-US" altLang="zh-TW" dirty="0"/>
              <a:t>Work </a:t>
            </a:r>
            <a:r>
              <a:rPr lang="en-US" altLang="zh-TW" dirty="0" err="1"/>
              <a:t>distributedly</a:t>
            </a:r>
            <a:r>
              <a:rPr lang="en-US" altLang="zh-TW" dirty="0"/>
              <a:t> as server-client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smtClean="0"/>
              <a:t>NFS </a:t>
            </a:r>
            <a:r>
              <a:rPr lang="en-US" altLang="zh-TW" dirty="0"/>
              <a:t>builds on the </a:t>
            </a:r>
            <a:r>
              <a:rPr lang="en-US" altLang="zh-TW" i="1" dirty="0" smtClean="0"/>
              <a:t>Remote </a:t>
            </a:r>
            <a:r>
              <a:rPr lang="en-US" altLang="zh-TW" i="1" dirty="0"/>
              <a:t>Procedure Call </a:t>
            </a:r>
            <a:r>
              <a:rPr lang="en-US" altLang="zh-TW" dirty="0" smtClean="0"/>
              <a:t>(RPC</a:t>
            </a:r>
            <a:r>
              <a:rPr lang="en-US" altLang="zh-TW" dirty="0"/>
              <a:t>) </a:t>
            </a:r>
            <a:r>
              <a:rPr lang="en-US" altLang="zh-TW" dirty="0" smtClean="0"/>
              <a:t>system.</a:t>
            </a:r>
            <a:endParaRPr lang="en-US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Network File System is an open standard defined in </a:t>
            </a:r>
            <a:r>
              <a:rPr lang="en-US" altLang="zh-TW" dirty="0" smtClean="0"/>
              <a:t>RFCs.</a:t>
            </a:r>
            <a:endParaRPr lang="en-US" altLang="zh-TW" dirty="0"/>
          </a:p>
          <a:p>
            <a:r>
              <a:rPr lang="en-US" altLang="zh-TW" dirty="0"/>
              <a:t>Some features :</a:t>
            </a:r>
          </a:p>
          <a:p>
            <a:pPr lvl="1"/>
            <a:r>
              <a:rPr lang="en-US" altLang="zh-TW" dirty="0" smtClean="0"/>
              <a:t>Shared </a:t>
            </a:r>
            <a:r>
              <a:rPr lang="en-US" altLang="zh-TW" dirty="0"/>
              <a:t>POSIX file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Common module in </a:t>
            </a:r>
            <a:r>
              <a:rPr lang="en-US" altLang="zh-TW" dirty="0" err="1"/>
              <a:t>linux</a:t>
            </a:r>
            <a:r>
              <a:rPr lang="en-US" altLang="zh-TW" dirty="0"/>
              <a:t> </a:t>
            </a:r>
            <a:r>
              <a:rPr lang="en-US" altLang="zh-TW" dirty="0" smtClean="0"/>
              <a:t>kernel</a:t>
            </a:r>
          </a:p>
          <a:p>
            <a:pPr lvl="1"/>
            <a:r>
              <a:rPr lang="en-US" altLang="zh-TW" dirty="0" smtClean="0"/>
              <a:t>well performance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48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Dynamic Port and its handle</a:t>
            </a:r>
          </a:p>
          <a:p>
            <a:pPr lvl="1"/>
            <a:r>
              <a:rPr lang="en-US" altLang="zh-TW" dirty="0" smtClean="0"/>
              <a:t>In NFSv3, service listens on random </a:t>
            </a:r>
            <a:r>
              <a:rPr lang="en-US" altLang="zh-TW" dirty="0" err="1" smtClean="0"/>
              <a:t>tcp</a:t>
            </a:r>
            <a:r>
              <a:rPr lang="en-US" altLang="zh-TW" dirty="0" smtClean="0"/>
              <a:t> port.</a:t>
            </a:r>
          </a:p>
          <a:p>
            <a:pPr lvl="1"/>
            <a:r>
              <a:rPr lang="en-US" altLang="zh-TW" dirty="0"/>
              <a:t>NFS use RPC(Remote Procedure Call</a:t>
            </a:r>
            <a:r>
              <a:rPr lang="en-US" altLang="zh-TW" dirty="0" smtClean="0"/>
              <a:t>) to get the port of service.</a:t>
            </a:r>
            <a:endParaRPr lang="zh-TW" altLang="en-US" dirty="0"/>
          </a:p>
        </p:txBody>
      </p:sp>
      <p:pic>
        <p:nvPicPr>
          <p:cNvPr id="3074" name="Picture 2" descr="http://www.opsers.org/wp-content/uploads/2010/02/xn__2_jf0b415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8492"/>
            <a:ext cx="68961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Consistency and concurrency in </a:t>
            </a:r>
            <a:r>
              <a:rPr lang="en-US" altLang="zh-TW" dirty="0" smtClean="0"/>
              <a:t>NFS</a:t>
            </a:r>
          </a:p>
          <a:p>
            <a:pPr lvl="1"/>
            <a:r>
              <a:rPr lang="en-US" altLang="zh-TW" dirty="0" err="1" smtClean="0"/>
              <a:t>Lockd</a:t>
            </a:r>
            <a:r>
              <a:rPr lang="en-US" altLang="zh-TW" dirty="0" smtClean="0"/>
              <a:t> offers a write lock to handle concurrent update.</a:t>
            </a:r>
          </a:p>
          <a:p>
            <a:pPr lvl="1"/>
            <a:r>
              <a:rPr lang="en-US" altLang="zh-TW" dirty="0" err="1" smtClean="0"/>
              <a:t>Statd</a:t>
            </a:r>
            <a:r>
              <a:rPr lang="en-US" altLang="zh-TW" dirty="0" smtClean="0"/>
              <a:t> handles the consistency between server and clients.</a:t>
            </a:r>
          </a:p>
          <a:p>
            <a:pPr lvl="1"/>
            <a:endParaRPr lang="zh-TW" altLang="en-US" dirty="0"/>
          </a:p>
        </p:txBody>
      </p:sp>
      <p:pic>
        <p:nvPicPr>
          <p:cNvPr id="2050" name="Picture 2" descr="http://www.cs.tsukuba.ac.jp/~yas/sie/csys-2009/2010-01-08/images/rpc-lockd-stat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980440"/>
            <a:ext cx="5397227" cy="318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3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Storage Virtualization</a:t>
            </a:r>
            <a:br>
              <a:rPr lang="en-US" altLang="zh-TW" dirty="0" smtClean="0"/>
            </a:br>
            <a:r>
              <a:rPr lang="en-US" altLang="zh-TW" sz="2400" dirty="0" smtClean="0">
                <a:solidFill>
                  <a:schemeClr val="tx1">
                    <a:tint val="75000"/>
                  </a:schemeClr>
                </a:solidFill>
              </a:rPr>
              <a:t>in </a:t>
            </a:r>
            <a:r>
              <a:rPr lang="en-US" altLang="zh-TW" sz="2400" dirty="0">
                <a:solidFill>
                  <a:schemeClr val="tx1">
                    <a:tint val="75000"/>
                  </a:schemeClr>
                </a:solidFill>
              </a:rPr>
              <a:t>distributed system</a:t>
            </a:r>
            <a:endParaRPr lang="zh-TW" altLang="en-US" sz="2400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292211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Case-study</a:t>
            </a:r>
            <a:r>
              <a:rPr lang="en-US" altLang="zh-TW" sz="2600" dirty="0">
                <a:solidFill>
                  <a:schemeClr val="tx1">
                    <a:tint val="75000"/>
                  </a:schemeClr>
                </a:solidFill>
              </a:rPr>
              <a:t>, </a:t>
            </a: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virtualization in distributed system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Block-based</a:t>
            </a:r>
            <a:endParaRPr lang="en-US" altLang="zh-TW" sz="24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err="1" smtClean="0">
                <a:solidFill>
                  <a:srgbClr val="FF0000"/>
                </a:solidFill>
              </a:rPr>
              <a:t>VastSky</a:t>
            </a:r>
            <a:endParaRPr lang="en-US" altLang="zh-TW" sz="2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File-based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err="1" smtClean="0">
                <a:solidFill>
                  <a:srgbClr val="FF0000"/>
                </a:solidFill>
              </a:rPr>
              <a:t>Lustre</a:t>
            </a:r>
            <a:endParaRPr lang="en-US" altLang="zh-TW" sz="2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Object-based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err="1" smtClean="0">
                <a:solidFill>
                  <a:srgbClr val="FF0000"/>
                </a:solidFill>
              </a:rPr>
              <a:t>Ceph</a:t>
            </a:r>
            <a:endParaRPr lang="en-US" altLang="zh-TW" sz="22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smtClean="0">
                <a:solidFill>
                  <a:srgbClr val="FF0000"/>
                </a:solidFill>
              </a:rPr>
              <a:t>HDFS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1" dirty="0"/>
              <a:t>Overview</a:t>
            </a:r>
          </a:p>
          <a:p>
            <a:pPr lvl="1"/>
            <a:r>
              <a:rPr lang="en-US" altLang="zh-TW" sz="1800" dirty="0" err="1"/>
              <a:t>VastSky</a:t>
            </a:r>
            <a:r>
              <a:rPr lang="en-US" altLang="zh-TW" sz="1800" dirty="0"/>
              <a:t> is a </a:t>
            </a:r>
            <a:r>
              <a:rPr lang="en-US" altLang="zh-TW" sz="1800" dirty="0" err="1"/>
              <a:t>linux</a:t>
            </a:r>
            <a:r>
              <a:rPr lang="en-US" altLang="zh-TW" sz="1800" dirty="0"/>
              <a:t>-based cluster storage system, which provides logical volumes </a:t>
            </a:r>
            <a:r>
              <a:rPr lang="en-US" altLang="zh-TW" sz="1800" dirty="0" smtClean="0"/>
              <a:t>to </a:t>
            </a:r>
            <a:r>
              <a:rPr lang="en-US" altLang="zh-TW" sz="1800" dirty="0"/>
              <a:t>users by aggregating disks over a network</a:t>
            </a:r>
            <a:r>
              <a:rPr lang="en-US" altLang="zh-TW" sz="1800" dirty="0" smtClean="0"/>
              <a:t>.</a:t>
            </a:r>
          </a:p>
          <a:p>
            <a:r>
              <a:rPr lang="en-US" altLang="zh-TW" sz="2000" b="1" dirty="0" smtClean="0"/>
              <a:t>Three kinds of servers</a:t>
            </a:r>
            <a:endParaRPr lang="en-US" altLang="zh-TW" sz="2200" b="1" dirty="0" smtClean="0"/>
          </a:p>
          <a:p>
            <a:pPr lvl="1"/>
            <a:r>
              <a:rPr lang="en-US" altLang="zh-TW" sz="1800" b="1" dirty="0" smtClean="0"/>
              <a:t>storage manager</a:t>
            </a:r>
          </a:p>
          <a:p>
            <a:pPr lvl="2"/>
            <a:r>
              <a:rPr lang="en-US" altLang="zh-TW" sz="1600" dirty="0" smtClean="0"/>
              <a:t>Maintaining a database which describes physical and logical resources in a system.</a:t>
            </a:r>
          </a:p>
          <a:p>
            <a:pPr lvl="2"/>
            <a:r>
              <a:rPr lang="en-US" altLang="zh-TW" sz="1600" dirty="0" smtClean="0"/>
              <a:t>e.g. create and attach logical volumes.</a:t>
            </a:r>
            <a:endParaRPr lang="en-US" altLang="zh-TW" sz="1600" b="1" dirty="0" smtClean="0"/>
          </a:p>
          <a:p>
            <a:pPr lvl="1"/>
            <a:r>
              <a:rPr lang="en-US" altLang="zh-TW" sz="1800" b="1" dirty="0" smtClean="0"/>
              <a:t>head servers</a:t>
            </a:r>
          </a:p>
          <a:p>
            <a:pPr lvl="2"/>
            <a:r>
              <a:rPr lang="en-US" altLang="zh-TW" sz="1600" dirty="0" smtClean="0"/>
              <a:t> Running user applications or virtual machines which actually use </a:t>
            </a:r>
            <a:r>
              <a:rPr lang="en-US" altLang="zh-TW" sz="1600" dirty="0" err="1" smtClean="0"/>
              <a:t>VastSky</a:t>
            </a:r>
            <a:r>
              <a:rPr lang="en-US" altLang="zh-TW" sz="1600" dirty="0" smtClean="0"/>
              <a:t> logical volumes.</a:t>
            </a:r>
            <a:endParaRPr lang="en-US" altLang="zh-TW" sz="1600" b="1" dirty="0" smtClean="0"/>
          </a:p>
          <a:p>
            <a:pPr lvl="1"/>
            <a:r>
              <a:rPr lang="en-US" altLang="zh-TW" sz="1800" b="1" dirty="0" smtClean="0"/>
              <a:t>storage servers</a:t>
            </a:r>
          </a:p>
          <a:p>
            <a:pPr lvl="2"/>
            <a:r>
              <a:rPr lang="en-US" altLang="zh-TW" sz="1600" dirty="0" smtClean="0"/>
              <a:t>Storage servers have physical disks which are used to store user data.</a:t>
            </a:r>
          </a:p>
          <a:p>
            <a:pPr lvl="2"/>
            <a:r>
              <a:rPr lang="en-US" altLang="zh-TW" sz="1600" dirty="0" smtClean="0"/>
              <a:t>They are exported over the network and used to provide logical volumes on head servers. (</a:t>
            </a:r>
            <a:r>
              <a:rPr lang="en-US" altLang="zh-TW" sz="1600" dirty="0" err="1" smtClean="0"/>
              <a:t>iSCSI</a:t>
            </a:r>
            <a:r>
              <a:rPr lang="en-US" altLang="zh-TW" sz="1600" dirty="0" smtClean="0"/>
              <a:t>)</a:t>
            </a:r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319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圓角矩形 60"/>
          <p:cNvSpPr/>
          <p:nvPr/>
        </p:nvSpPr>
        <p:spPr>
          <a:xfrm>
            <a:off x="971600" y="4221088"/>
            <a:ext cx="5256584" cy="24482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/>
          <a:lstStyle/>
          <a:p>
            <a:r>
              <a:rPr lang="en-US" altLang="zh-TW" b="1" dirty="0" err="1" smtClean="0"/>
              <a:t>VastSky</a:t>
            </a:r>
            <a:r>
              <a:rPr lang="en-US" altLang="zh-TW" b="1" dirty="0" smtClean="0"/>
              <a:t> Architecture</a:t>
            </a:r>
            <a:endParaRPr lang="zh-TW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7524328" y="2780928"/>
            <a:ext cx="1296144" cy="7200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Storage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Manager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204864"/>
            <a:ext cx="1366352" cy="148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1366352" cy="148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1366352" cy="148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文字方塊 68"/>
          <p:cNvSpPr txBox="1"/>
          <p:nvPr/>
        </p:nvSpPr>
        <p:spPr>
          <a:xfrm>
            <a:off x="2915816" y="5229200"/>
            <a:ext cx="13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 Pool</a:t>
            </a:r>
            <a:endParaRPr lang="zh-TW" altLang="en-US" dirty="0"/>
          </a:p>
        </p:txBody>
      </p:sp>
      <p:sp>
        <p:nvSpPr>
          <p:cNvPr id="70" name="向右箭號 69"/>
          <p:cNvSpPr/>
          <p:nvPr/>
        </p:nvSpPr>
        <p:spPr>
          <a:xfrm>
            <a:off x="5868144" y="2852936"/>
            <a:ext cx="1584176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TW" dirty="0" smtClean="0"/>
              <a:t>XML-RPC</a:t>
            </a:r>
            <a:endParaRPr lang="zh-TW" altLang="en-US" dirty="0"/>
          </a:p>
        </p:txBody>
      </p:sp>
      <p:sp>
        <p:nvSpPr>
          <p:cNvPr id="71" name="向右箭號 70"/>
          <p:cNvSpPr/>
          <p:nvPr/>
        </p:nvSpPr>
        <p:spPr>
          <a:xfrm rot="19318232">
            <a:off x="6292605" y="4201025"/>
            <a:ext cx="2212477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TW" dirty="0" smtClean="0"/>
              <a:t>XML-RPC</a:t>
            </a:r>
            <a:endParaRPr lang="zh-TW" altLang="en-US" dirty="0"/>
          </a:p>
        </p:txBody>
      </p:sp>
      <p:sp>
        <p:nvSpPr>
          <p:cNvPr id="72" name="向右箭號 71"/>
          <p:cNvSpPr/>
          <p:nvPr/>
        </p:nvSpPr>
        <p:spPr>
          <a:xfrm rot="14740945">
            <a:off x="2395810" y="3701073"/>
            <a:ext cx="906041" cy="23374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flatTx/>
          </a:bodyPr>
          <a:lstStyle/>
          <a:p>
            <a:pPr algn="ctr"/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3131840" y="3717032"/>
            <a:ext cx="139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iSCSI</a:t>
            </a:r>
            <a:r>
              <a:rPr lang="en-US" altLang="zh-TW" dirty="0" smtClean="0"/>
              <a:t> request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6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Logical Volume</a:t>
            </a:r>
          </a:p>
          <a:p>
            <a:pPr lvl="1"/>
            <a:r>
              <a:rPr lang="en-US" altLang="zh-TW" dirty="0" smtClean="0"/>
              <a:t>a set of several mirrored disks </a:t>
            </a:r>
          </a:p>
          <a:p>
            <a:pPr lvl="1"/>
            <a:r>
              <a:rPr lang="en-US" altLang="zh-TW" dirty="0" smtClean="0"/>
              <a:t>several physical disk chunks on different servers</a:t>
            </a:r>
            <a:endParaRPr lang="zh-TW" altLang="en-US" dirty="0"/>
          </a:p>
        </p:txBody>
      </p:sp>
      <p:grpSp>
        <p:nvGrpSpPr>
          <p:cNvPr id="30726" name="群組 30725"/>
          <p:cNvGrpSpPr/>
          <p:nvPr/>
        </p:nvGrpSpPr>
        <p:grpSpPr>
          <a:xfrm>
            <a:off x="755576" y="2789527"/>
            <a:ext cx="6846173" cy="3907002"/>
            <a:chOff x="504693" y="2852936"/>
            <a:chExt cx="6846173" cy="3907002"/>
          </a:xfrm>
        </p:grpSpPr>
        <p:grpSp>
          <p:nvGrpSpPr>
            <p:cNvPr id="30721" name="群組 30720"/>
            <p:cNvGrpSpPr/>
            <p:nvPr/>
          </p:nvGrpSpPr>
          <p:grpSpPr>
            <a:xfrm>
              <a:off x="4052009" y="2852936"/>
              <a:ext cx="3298857" cy="3907002"/>
              <a:chOff x="4052009" y="2852936"/>
              <a:chExt cx="3298857" cy="3907002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4052009" y="3353634"/>
                <a:ext cx="3298857" cy="3406304"/>
                <a:chOff x="4079962" y="2939397"/>
                <a:chExt cx="3298857" cy="3406304"/>
              </a:xfrm>
            </p:grpSpPr>
            <p:grpSp>
              <p:nvGrpSpPr>
                <p:cNvPr id="9" name="群組 8"/>
                <p:cNvGrpSpPr/>
                <p:nvPr/>
              </p:nvGrpSpPr>
              <p:grpSpPr>
                <a:xfrm>
                  <a:off x="4086655" y="3823489"/>
                  <a:ext cx="3292164" cy="756461"/>
                  <a:chOff x="4788024" y="2204864"/>
                  <a:chExt cx="3758712" cy="989217"/>
                </a:xfrm>
              </p:grpSpPr>
              <p:grpSp>
                <p:nvGrpSpPr>
                  <p:cNvPr id="10" name="群組 9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12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8" name="圓柱 2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9" name="圓柱 2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30" name="圓柱 2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31" name="圓柱 3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3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4" name="圓柱 2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5" name="圓柱 2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6" name="圓柱 2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7" name="圓柱 2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4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0" name="圓柱 1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1" name="圓柱 2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2" name="圓柱 2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3" name="圓柱 2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5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6" name="圓柱 1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7" name="圓柱 1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8" name="圓柱 1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E80059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9" name="圓柱 1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7524328" y="2348880"/>
                    <a:ext cx="1022408" cy="8452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Server2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55" name="群組 54"/>
                <p:cNvGrpSpPr/>
                <p:nvPr/>
              </p:nvGrpSpPr>
              <p:grpSpPr>
                <a:xfrm>
                  <a:off x="4086655" y="2939397"/>
                  <a:ext cx="3187300" cy="715845"/>
                  <a:chOff x="4788024" y="2204864"/>
                  <a:chExt cx="3638987" cy="936104"/>
                </a:xfrm>
              </p:grpSpPr>
              <p:grpSp>
                <p:nvGrpSpPr>
                  <p:cNvPr id="56" name="群組 55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58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4" name="圓柱 7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5" name="圓柱 7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6" name="圓柱 7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7" name="圓柱 7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59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0" name="圓柱 6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1" name="圓柱 7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2" name="圓柱 7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3" name="圓柱 7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60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66" name="圓柱 6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7" name="圓柱 6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8" name="圓柱 6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9" name="圓柱 6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61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62" name="圓柱 6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3" name="圓柱 6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4" name="圓柱 6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5" name="圓柱 6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7524328" y="2348880"/>
                    <a:ext cx="90268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Server1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4079962" y="4695285"/>
                  <a:ext cx="3292164" cy="756461"/>
                  <a:chOff x="4788024" y="2204864"/>
                  <a:chExt cx="3758712" cy="989217"/>
                </a:xfrm>
              </p:grpSpPr>
              <p:grpSp>
                <p:nvGrpSpPr>
                  <p:cNvPr id="79" name="群組 78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81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7" name="圓柱 96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8" name="圓柱 97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9" name="圓柱 98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E80059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0" name="圓柱 99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82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3" name="圓柱 92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4" name="圓柱 93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5" name="圓柱 94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6" name="圓柱 95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83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89" name="圓柱 88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0" name="圓柱 89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1" name="圓柱 90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2" name="圓柱 91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84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85" name="圓柱 84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6" name="圓柱 85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7" name="圓柱 86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8" name="圓柱 87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80" name="文字方塊 79"/>
                  <p:cNvSpPr txBox="1"/>
                  <p:nvPr/>
                </p:nvSpPr>
                <p:spPr>
                  <a:xfrm>
                    <a:off x="7524328" y="2348880"/>
                    <a:ext cx="1022408" cy="8452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Server3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101" name="群組 100"/>
                <p:cNvGrpSpPr/>
                <p:nvPr/>
              </p:nvGrpSpPr>
              <p:grpSpPr>
                <a:xfrm>
                  <a:off x="4086655" y="5589240"/>
                  <a:ext cx="3292164" cy="756461"/>
                  <a:chOff x="4788024" y="2204864"/>
                  <a:chExt cx="3758712" cy="989217"/>
                </a:xfrm>
              </p:grpSpPr>
              <p:grpSp>
                <p:nvGrpSpPr>
                  <p:cNvPr id="102" name="群組 101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104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20" name="圓柱 11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1" name="圓柱 12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2" name="圓柱 12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3" name="圓柱 12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05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16" name="圓柱 11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7" name="圓柱 11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8" name="圓柱 11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9" name="圓柱 11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E80059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06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12" name="圓柱 11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3" name="圓柱 11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4" name="圓柱 11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5" name="圓柱 11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07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08" name="圓柱 10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9" name="圓柱 10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0" name="圓柱 10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1" name="圓柱 11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103" name="文字方塊 102"/>
                  <p:cNvSpPr txBox="1"/>
                  <p:nvPr/>
                </p:nvSpPr>
                <p:spPr>
                  <a:xfrm>
                    <a:off x="7524328" y="2348880"/>
                    <a:ext cx="1022408" cy="8452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Server4</a:t>
                    </a:r>
                    <a:endParaRPr lang="zh-TW" altLang="en-US" dirty="0"/>
                  </a:p>
                </p:txBody>
              </p:sp>
            </p:grpSp>
          </p:grpSp>
          <p:sp>
            <p:nvSpPr>
              <p:cNvPr id="30720" name="文字方塊 30719"/>
              <p:cNvSpPr txBox="1"/>
              <p:nvPr/>
            </p:nvSpPr>
            <p:spPr>
              <a:xfrm>
                <a:off x="4964238" y="2852936"/>
                <a:ext cx="1358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Storage Pool</a:t>
                </a:r>
                <a:endParaRPr lang="zh-TW" altLang="en-US" dirty="0"/>
              </a:p>
            </p:txBody>
          </p:sp>
        </p:grpSp>
        <p:grpSp>
          <p:nvGrpSpPr>
            <p:cNvPr id="30723" name="群組 30722"/>
            <p:cNvGrpSpPr/>
            <p:nvPr/>
          </p:nvGrpSpPr>
          <p:grpSpPr>
            <a:xfrm>
              <a:off x="1253456" y="3347297"/>
              <a:ext cx="1596527" cy="1277058"/>
              <a:chOff x="1084207" y="2868664"/>
              <a:chExt cx="1596527" cy="1277058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475656" y="3353634"/>
                <a:ext cx="576064" cy="792088"/>
                <a:chOff x="2411760" y="3356992"/>
                <a:chExt cx="720080" cy="936104"/>
              </a:xfrm>
            </p:grpSpPr>
            <p:sp>
              <p:nvSpPr>
                <p:cNvPr id="6" name="圓柱 5"/>
                <p:cNvSpPr/>
                <p:nvPr/>
              </p:nvSpPr>
              <p:spPr>
                <a:xfrm>
                  <a:off x="2411760" y="3933056"/>
                  <a:ext cx="720080" cy="360040"/>
                </a:xfrm>
                <a:prstGeom prst="can">
                  <a:avLst/>
                </a:prstGeom>
                <a:solidFill>
                  <a:srgbClr val="E8005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/>
                </a:p>
              </p:txBody>
            </p:sp>
            <p:sp>
              <p:nvSpPr>
                <p:cNvPr id="7" name="圓柱 6"/>
                <p:cNvSpPr/>
                <p:nvPr/>
              </p:nvSpPr>
              <p:spPr>
                <a:xfrm>
                  <a:off x="2411760" y="3645024"/>
                  <a:ext cx="720080" cy="360040"/>
                </a:xfrm>
                <a:prstGeom prst="can">
                  <a:avLst/>
                </a:prstGeom>
                <a:solidFill>
                  <a:srgbClr val="00E6E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圓柱 7"/>
                <p:cNvSpPr/>
                <p:nvPr/>
              </p:nvSpPr>
              <p:spPr>
                <a:xfrm>
                  <a:off x="2411760" y="3356992"/>
                  <a:ext cx="720080" cy="360040"/>
                </a:xfrm>
                <a:prstGeom prst="can">
                  <a:avLst/>
                </a:prstGeom>
                <a:solidFill>
                  <a:srgbClr val="FFE7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FFFF99"/>
                    </a:solidFill>
                  </a:endParaRPr>
                </a:p>
              </p:txBody>
            </p:sp>
          </p:grpSp>
          <p:sp>
            <p:nvSpPr>
              <p:cNvPr id="127" name="文字方塊 126"/>
              <p:cNvSpPr txBox="1"/>
              <p:nvPr/>
            </p:nvSpPr>
            <p:spPr>
              <a:xfrm>
                <a:off x="1084207" y="2868664"/>
                <a:ext cx="1596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Logical Volume</a:t>
                </a:r>
                <a:endParaRPr lang="zh-TW" altLang="en-US" dirty="0"/>
              </a:p>
            </p:txBody>
          </p:sp>
        </p:grpSp>
        <p:sp>
          <p:nvSpPr>
            <p:cNvPr id="30725" name="文字方塊 30724"/>
            <p:cNvSpPr txBox="1"/>
            <p:nvPr/>
          </p:nvSpPr>
          <p:spPr>
            <a:xfrm>
              <a:off x="504693" y="4921562"/>
              <a:ext cx="3094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There are 3 </a:t>
              </a:r>
              <a:r>
                <a:rPr lang="en-US" altLang="zh-TW" dirty="0"/>
                <a:t>mirrored </a:t>
              </a:r>
              <a:r>
                <a:rPr lang="en-US" altLang="zh-TW" dirty="0" smtClean="0"/>
                <a:t>disks </a:t>
              </a:r>
            </a:p>
            <a:p>
              <a:r>
                <a:rPr lang="en-US" altLang="zh-TW" dirty="0" smtClean="0"/>
                <a:t>and </a:t>
              </a:r>
              <a:r>
                <a:rPr lang="en-US" altLang="zh-TW" dirty="0"/>
                <a:t>all of them are </a:t>
              </a:r>
              <a:r>
                <a:rPr lang="en-US" altLang="zh-TW" dirty="0" smtClean="0"/>
                <a:t>distributed </a:t>
              </a:r>
            </a:p>
            <a:p>
              <a:r>
                <a:rPr lang="en-US" altLang="zh-TW" dirty="0" smtClean="0"/>
                <a:t>in 3 different servers.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44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Redundancy</a:t>
            </a:r>
          </a:p>
          <a:p>
            <a:pPr lvl="1"/>
            <a:r>
              <a:rPr lang="en-US" altLang="zh-TW" dirty="0" err="1" smtClean="0"/>
              <a:t>VastSky</a:t>
            </a:r>
            <a:r>
              <a:rPr lang="en-US" altLang="zh-TW" dirty="0" smtClean="0"/>
              <a:t> mirrors user data to </a:t>
            </a:r>
            <a:r>
              <a:rPr lang="en-US" altLang="zh-TW" dirty="0" smtClean="0">
                <a:solidFill>
                  <a:srgbClr val="FF0000"/>
                </a:solidFill>
              </a:rPr>
              <a:t>three storage servers </a:t>
            </a:r>
            <a:r>
              <a:rPr lang="en-US" altLang="zh-TW" dirty="0" smtClean="0"/>
              <a:t>by default and all of them are updated synchronously.</a:t>
            </a:r>
          </a:p>
          <a:p>
            <a:pPr lvl="1"/>
            <a:r>
              <a:rPr lang="en-US" altLang="zh-TW" dirty="0" err="1" smtClean="0"/>
              <a:t>VastSky</a:t>
            </a:r>
            <a:r>
              <a:rPr lang="en-US" altLang="zh-TW" dirty="0" smtClean="0"/>
              <a:t> can be configured to use </a:t>
            </a:r>
            <a:r>
              <a:rPr lang="en-US" altLang="zh-TW" dirty="0" smtClean="0">
                <a:solidFill>
                  <a:srgbClr val="FF0000"/>
                </a:solidFill>
              </a:rPr>
              <a:t>two networks </a:t>
            </a:r>
            <a:r>
              <a:rPr lang="en-US" altLang="zh-TW" dirty="0" smtClean="0"/>
              <a:t>(e.g. two independent </a:t>
            </a:r>
            <a:r>
              <a:rPr lang="en-US" altLang="zh-TW" dirty="0" err="1" smtClean="0"/>
              <a:t>ethernet</a:t>
            </a:r>
            <a:r>
              <a:rPr lang="en-US" altLang="zh-TW" dirty="0" smtClean="0"/>
              <a:t> segments) for redundancy.</a:t>
            </a:r>
          </a:p>
          <a:p>
            <a:r>
              <a:rPr lang="en-US" altLang="zh-TW" b="1" dirty="0" smtClean="0"/>
              <a:t> Fault detection</a:t>
            </a:r>
          </a:p>
          <a:p>
            <a:pPr lvl="1"/>
            <a:r>
              <a:rPr lang="en-US" altLang="zh-TW" dirty="0" smtClean="0"/>
              <a:t>The storage manager periodically checks if each head and storage servers are responsive.</a:t>
            </a:r>
          </a:p>
          <a:p>
            <a:r>
              <a:rPr lang="en-US" altLang="zh-TW" b="1" dirty="0" smtClean="0"/>
              <a:t> Recovery</a:t>
            </a:r>
          </a:p>
          <a:p>
            <a:pPr lvl="1"/>
            <a:r>
              <a:rPr lang="en-US" altLang="zh-TW" dirty="0" smtClean="0"/>
              <a:t>On a failure, the storage manager attempts to reconfigure mirrors by allocating new extents from other disks automatically.</a:t>
            </a:r>
            <a:endParaRPr lang="en-US" altLang="zh-TW" b="1" dirty="0" smtClean="0"/>
          </a:p>
          <a:p>
            <a:endParaRPr lang="en-US" altLang="zh-TW" dirty="0" smtClean="0"/>
          </a:p>
          <a:p>
            <a:pPr lvl="1"/>
            <a:endParaRPr lang="en-US" altLang="zh-TW" b="1" dirty="0" smtClean="0"/>
          </a:p>
          <a:p>
            <a:pPr lvl="1"/>
            <a:endParaRPr lang="en-US" altLang="zh-TW" b="1" dirty="0" smtClean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780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Recovery Mechanism</a:t>
            </a:r>
          </a:p>
          <a:p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619672" y="3212976"/>
            <a:ext cx="576064" cy="792088"/>
            <a:chOff x="2411760" y="3356992"/>
            <a:chExt cx="720080" cy="936104"/>
          </a:xfrm>
        </p:grpSpPr>
        <p:sp>
          <p:nvSpPr>
            <p:cNvPr id="8" name="圓柱 7"/>
            <p:cNvSpPr/>
            <p:nvPr/>
          </p:nvSpPr>
          <p:spPr>
            <a:xfrm>
              <a:off x="2411760" y="3933056"/>
              <a:ext cx="720080" cy="360040"/>
            </a:xfrm>
            <a:prstGeom prst="can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data</a:t>
              </a:r>
              <a:endParaRPr lang="zh-TW" altLang="en-US" sz="1600" dirty="0"/>
            </a:p>
          </p:txBody>
        </p:sp>
        <p:sp>
          <p:nvSpPr>
            <p:cNvPr id="9" name="圓柱 8"/>
            <p:cNvSpPr/>
            <p:nvPr/>
          </p:nvSpPr>
          <p:spPr>
            <a:xfrm>
              <a:off x="2411760" y="3645024"/>
              <a:ext cx="720080" cy="360040"/>
            </a:xfrm>
            <a:prstGeom prst="ca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柱 6"/>
            <p:cNvSpPr/>
            <p:nvPr/>
          </p:nvSpPr>
          <p:spPr>
            <a:xfrm>
              <a:off x="2411760" y="3356992"/>
              <a:ext cx="720080" cy="36004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7624" y="2708920"/>
            <a:ext cx="15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Logical Volume</a:t>
            </a:r>
            <a:endParaRPr lang="zh-TW" altLang="en-US" dirty="0"/>
          </a:p>
        </p:txBody>
      </p:sp>
      <p:grpSp>
        <p:nvGrpSpPr>
          <p:cNvPr id="34" name="群組 33"/>
          <p:cNvGrpSpPr/>
          <p:nvPr/>
        </p:nvGrpSpPr>
        <p:grpSpPr>
          <a:xfrm>
            <a:off x="4788024" y="3212976"/>
            <a:ext cx="2304256" cy="936104"/>
            <a:chOff x="4499992" y="2276872"/>
            <a:chExt cx="2736304" cy="1008112"/>
          </a:xfrm>
        </p:grpSpPr>
        <p:grpSp>
          <p:nvGrpSpPr>
            <p:cNvPr id="17" name="群組 16"/>
            <p:cNvGrpSpPr/>
            <p:nvPr/>
          </p:nvGrpSpPr>
          <p:grpSpPr>
            <a:xfrm>
              <a:off x="449999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3" name="圓柱 12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柱 13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FF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圓柱 14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柱 15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522007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圓柱 18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圓柱 19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圓柱 20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圓柱 21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594015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圓柱 23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圓柱 24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圓柱 25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圓柱 26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666023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圓柱 28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圓柱 29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圓柱 30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柱 31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3" name="文字方塊 32"/>
          <p:cNvSpPr txBox="1"/>
          <p:nvPr/>
        </p:nvSpPr>
        <p:spPr>
          <a:xfrm>
            <a:off x="5076056" y="1700808"/>
            <a:ext cx="13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 Pool</a:t>
            </a:r>
            <a:endParaRPr lang="zh-TW" altLang="en-US" dirty="0"/>
          </a:p>
        </p:txBody>
      </p:sp>
      <p:grpSp>
        <p:nvGrpSpPr>
          <p:cNvPr id="77" name="群組 76"/>
          <p:cNvGrpSpPr/>
          <p:nvPr/>
        </p:nvGrpSpPr>
        <p:grpSpPr>
          <a:xfrm>
            <a:off x="4788024" y="4221088"/>
            <a:ext cx="2304256" cy="936104"/>
            <a:chOff x="4499992" y="2276872"/>
            <a:chExt cx="2736304" cy="1008112"/>
          </a:xfrm>
        </p:grpSpPr>
        <p:grpSp>
          <p:nvGrpSpPr>
            <p:cNvPr id="78" name="群組 16"/>
            <p:cNvGrpSpPr/>
            <p:nvPr/>
          </p:nvGrpSpPr>
          <p:grpSpPr>
            <a:xfrm>
              <a:off x="449999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圓柱 93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圓柱 94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FF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圓柱 95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圓柱 96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17"/>
            <p:cNvGrpSpPr/>
            <p:nvPr/>
          </p:nvGrpSpPr>
          <p:grpSpPr>
            <a:xfrm>
              <a:off x="522007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90" name="圓柱 89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圓柱 90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圓柱 91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圓柱 92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22"/>
            <p:cNvGrpSpPr/>
            <p:nvPr/>
          </p:nvGrpSpPr>
          <p:grpSpPr>
            <a:xfrm>
              <a:off x="594015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86" name="圓柱 85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圓柱 86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圓柱 87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圓柱 88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1" name="群組 27"/>
            <p:cNvGrpSpPr/>
            <p:nvPr/>
          </p:nvGrpSpPr>
          <p:grpSpPr>
            <a:xfrm>
              <a:off x="666023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82" name="圓柱 81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圓柱 82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smtClean="0"/>
                  <a:t>data</a:t>
                </a:r>
                <a:endParaRPr lang="zh-TW" altLang="en-US" sz="1200" dirty="0"/>
              </a:p>
            </p:txBody>
          </p:sp>
          <p:sp>
            <p:nvSpPr>
              <p:cNvPr id="84" name="圓柱 83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圓柱 84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9" name="群組 118"/>
          <p:cNvGrpSpPr/>
          <p:nvPr/>
        </p:nvGrpSpPr>
        <p:grpSpPr>
          <a:xfrm>
            <a:off x="4788024" y="5229200"/>
            <a:ext cx="2304256" cy="936104"/>
            <a:chOff x="4499992" y="2276872"/>
            <a:chExt cx="2736304" cy="1008112"/>
          </a:xfrm>
        </p:grpSpPr>
        <p:grpSp>
          <p:nvGrpSpPr>
            <p:cNvPr id="120" name="群組 16"/>
            <p:cNvGrpSpPr/>
            <p:nvPr/>
          </p:nvGrpSpPr>
          <p:grpSpPr>
            <a:xfrm>
              <a:off x="449999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36" name="圓柱 135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圓柱 136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圓柱 137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圓柱 138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1" name="群組 17"/>
            <p:cNvGrpSpPr/>
            <p:nvPr/>
          </p:nvGrpSpPr>
          <p:grpSpPr>
            <a:xfrm>
              <a:off x="522007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32" name="圓柱 131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圓柱 132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4" name="圓柱 133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5" name="圓柱 134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22"/>
            <p:cNvGrpSpPr/>
            <p:nvPr/>
          </p:nvGrpSpPr>
          <p:grpSpPr>
            <a:xfrm>
              <a:off x="594015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28" name="圓柱 127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圓柱 128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圓柱 129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圓柱 130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3" name="群組 27"/>
            <p:cNvGrpSpPr/>
            <p:nvPr/>
          </p:nvGrpSpPr>
          <p:grpSpPr>
            <a:xfrm>
              <a:off x="666023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24" name="圓柱 123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圓柱 124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圓柱 125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圓柱 126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4788024" y="2204864"/>
            <a:ext cx="3638987" cy="936104"/>
            <a:chOff x="4788024" y="2204864"/>
            <a:chExt cx="3638987" cy="936104"/>
          </a:xfrm>
        </p:grpSpPr>
        <p:grpSp>
          <p:nvGrpSpPr>
            <p:cNvPr id="98" name="群組 97"/>
            <p:cNvGrpSpPr/>
            <p:nvPr/>
          </p:nvGrpSpPr>
          <p:grpSpPr>
            <a:xfrm>
              <a:off x="4788024" y="2204864"/>
              <a:ext cx="2304256" cy="936104"/>
              <a:chOff x="4499992" y="2276872"/>
              <a:chExt cx="2736304" cy="1008112"/>
            </a:xfrm>
          </p:grpSpPr>
          <p:grpSp>
            <p:nvGrpSpPr>
              <p:cNvPr id="99" name="群組 16"/>
              <p:cNvGrpSpPr/>
              <p:nvPr/>
            </p:nvGrpSpPr>
            <p:grpSpPr>
              <a:xfrm>
                <a:off x="449999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5" name="圓柱 114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圓柱 115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7" name="圓柱 116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8" name="圓柱 117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0" name="群組 17"/>
              <p:cNvGrpSpPr/>
              <p:nvPr/>
            </p:nvGrpSpPr>
            <p:grpSpPr>
              <a:xfrm>
                <a:off x="522007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1" name="圓柱 110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圓柱 111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圓柱 112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圓柱 113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1" name="群組 22"/>
              <p:cNvGrpSpPr/>
              <p:nvPr/>
            </p:nvGrpSpPr>
            <p:grpSpPr>
              <a:xfrm>
                <a:off x="594015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7" name="圓柱 106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圓柱 107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圓柱 108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solidFill>
                  <a:srgbClr val="FFFF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圓柱 109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2" name="群組 27"/>
              <p:cNvGrpSpPr/>
              <p:nvPr/>
            </p:nvGrpSpPr>
            <p:grpSpPr>
              <a:xfrm>
                <a:off x="666023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3" name="圓柱 102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4" name="圓柱 103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圓柱 104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圓柱 105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42" name="文字方塊 141"/>
            <p:cNvSpPr txBox="1"/>
            <p:nvPr/>
          </p:nvSpPr>
          <p:spPr>
            <a:xfrm>
              <a:off x="7524328" y="2348880"/>
              <a:ext cx="9026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Storage</a:t>
              </a:r>
            </a:p>
            <a:p>
              <a:r>
                <a:rPr lang="en-US" altLang="zh-TW" dirty="0" smtClean="0"/>
                <a:t>Server1</a:t>
              </a:r>
              <a:endParaRPr lang="zh-TW" altLang="en-US" dirty="0"/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7524328" y="3356992"/>
            <a:ext cx="90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</a:t>
            </a:r>
          </a:p>
          <a:p>
            <a:r>
              <a:rPr lang="en-US" altLang="zh-TW" dirty="0" smtClean="0"/>
              <a:t>Server2</a:t>
            </a:r>
            <a:endParaRPr lang="zh-TW" altLang="en-US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7524328" y="4293096"/>
            <a:ext cx="90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</a:t>
            </a:r>
          </a:p>
          <a:p>
            <a:r>
              <a:rPr lang="en-US" altLang="zh-TW" dirty="0" smtClean="0"/>
              <a:t>Server3</a:t>
            </a:r>
            <a:endParaRPr lang="zh-TW" altLang="en-US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7524328" y="5373216"/>
            <a:ext cx="90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</a:t>
            </a:r>
          </a:p>
          <a:p>
            <a:r>
              <a:rPr lang="en-US" altLang="zh-TW" dirty="0" smtClean="0"/>
              <a:t>Server4</a:t>
            </a:r>
            <a:endParaRPr lang="zh-TW" altLang="en-US" dirty="0"/>
          </a:p>
        </p:txBody>
      </p:sp>
      <p:grpSp>
        <p:nvGrpSpPr>
          <p:cNvPr id="156" name="群組 155"/>
          <p:cNvGrpSpPr/>
          <p:nvPr/>
        </p:nvGrpSpPr>
        <p:grpSpPr>
          <a:xfrm>
            <a:off x="6516216" y="4221088"/>
            <a:ext cx="680058" cy="864096"/>
            <a:chOff x="2555776" y="4869160"/>
            <a:chExt cx="680058" cy="864096"/>
          </a:xfrm>
        </p:grpSpPr>
        <p:grpSp>
          <p:nvGrpSpPr>
            <p:cNvPr id="154" name="群組 153"/>
            <p:cNvGrpSpPr/>
            <p:nvPr/>
          </p:nvGrpSpPr>
          <p:grpSpPr>
            <a:xfrm>
              <a:off x="2699792" y="4869160"/>
              <a:ext cx="360040" cy="864096"/>
              <a:chOff x="2699792" y="4869160"/>
              <a:chExt cx="360040" cy="864096"/>
            </a:xfrm>
          </p:grpSpPr>
          <p:cxnSp>
            <p:nvCxnSpPr>
              <p:cNvPr id="147" name="直線接點 146"/>
              <p:cNvCxnSpPr/>
              <p:nvPr/>
            </p:nvCxnSpPr>
            <p:spPr>
              <a:xfrm>
                <a:off x="2699792" y="4869160"/>
                <a:ext cx="360040" cy="8640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 flipH="1">
                <a:off x="2771800" y="4869160"/>
                <a:ext cx="216024" cy="8640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文字方塊 154"/>
            <p:cNvSpPr txBox="1"/>
            <p:nvPr/>
          </p:nvSpPr>
          <p:spPr>
            <a:xfrm>
              <a:off x="2555776" y="5085184"/>
              <a:ext cx="680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crash</a:t>
              </a:r>
              <a:endParaRPr lang="zh-TW" altLang="en-US" dirty="0"/>
            </a:p>
          </p:txBody>
        </p:sp>
      </p:grpSp>
      <p:sp>
        <p:nvSpPr>
          <p:cNvPr id="157" name="圓柱 156"/>
          <p:cNvSpPr/>
          <p:nvPr/>
        </p:nvSpPr>
        <p:spPr>
          <a:xfrm>
            <a:off x="6012160" y="4221088"/>
            <a:ext cx="485107" cy="275325"/>
          </a:xfrm>
          <a:prstGeom prst="can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spare</a:t>
            </a:r>
            <a:endParaRPr lang="zh-TW" altLang="en-US" sz="1050" dirty="0"/>
          </a:p>
        </p:txBody>
      </p:sp>
      <p:sp>
        <p:nvSpPr>
          <p:cNvPr id="158" name="向右箭號 157"/>
          <p:cNvSpPr/>
          <p:nvPr/>
        </p:nvSpPr>
        <p:spPr>
          <a:xfrm rot="17264172">
            <a:off x="5443205" y="4863555"/>
            <a:ext cx="1079597" cy="43204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endParaRPr lang="zh-TW" altLang="en-US" dirty="0"/>
          </a:p>
        </p:txBody>
      </p:sp>
      <p:sp>
        <p:nvSpPr>
          <p:cNvPr id="161" name="圓柱 160"/>
          <p:cNvSpPr/>
          <p:nvPr/>
        </p:nvSpPr>
        <p:spPr>
          <a:xfrm>
            <a:off x="5364088" y="5661248"/>
            <a:ext cx="576064" cy="304649"/>
          </a:xfrm>
          <a:prstGeom prst="ca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data</a:t>
            </a:r>
            <a:endParaRPr lang="zh-TW" altLang="en-US" sz="16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2271849" y="3680158"/>
            <a:ext cx="4348883" cy="793797"/>
            <a:chOff x="2271849" y="3680158"/>
            <a:chExt cx="4348883" cy="793797"/>
          </a:xfrm>
        </p:grpSpPr>
        <p:sp>
          <p:nvSpPr>
            <p:cNvPr id="5" name="左-右雙向箭號 4"/>
            <p:cNvSpPr/>
            <p:nvPr/>
          </p:nvSpPr>
          <p:spPr>
            <a:xfrm rot="817210">
              <a:off x="2271849" y="4116033"/>
              <a:ext cx="4348883" cy="357922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Attach</a:t>
              </a:r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804705">
              <a:off x="3699910" y="3680158"/>
              <a:ext cx="132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1st Network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780700" y="4767246"/>
            <a:ext cx="3742247" cy="674827"/>
            <a:chOff x="1780700" y="4767246"/>
            <a:chExt cx="3742247" cy="674827"/>
          </a:xfrm>
        </p:grpSpPr>
        <p:sp>
          <p:nvSpPr>
            <p:cNvPr id="140" name="左-右雙向箭號 139"/>
            <p:cNvSpPr/>
            <p:nvPr/>
          </p:nvSpPr>
          <p:spPr>
            <a:xfrm rot="1641306">
              <a:off x="1780700" y="4767246"/>
              <a:ext cx="3742247" cy="357922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Attach</a:t>
              </a:r>
              <a:endParaRPr lang="zh-TW" altLang="en-US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 rot="1570810">
              <a:off x="2609554" y="5072741"/>
              <a:ext cx="1407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2nd Network</a:t>
              </a:r>
              <a:endParaRPr lang="zh-TW" altLang="en-US" dirty="0"/>
            </a:p>
          </p:txBody>
        </p:sp>
      </p:grpSp>
      <p:grpSp>
        <p:nvGrpSpPr>
          <p:cNvPr id="150" name="群組 149"/>
          <p:cNvGrpSpPr/>
          <p:nvPr/>
        </p:nvGrpSpPr>
        <p:grpSpPr>
          <a:xfrm rot="21074509">
            <a:off x="2330759" y="3493884"/>
            <a:ext cx="3521152" cy="793800"/>
            <a:chOff x="2271849" y="3680155"/>
            <a:chExt cx="4348883" cy="793800"/>
          </a:xfrm>
        </p:grpSpPr>
        <p:sp>
          <p:nvSpPr>
            <p:cNvPr id="151" name="左-右雙向箭號 150"/>
            <p:cNvSpPr/>
            <p:nvPr/>
          </p:nvSpPr>
          <p:spPr>
            <a:xfrm rot="817210">
              <a:off x="2271849" y="4116033"/>
              <a:ext cx="4348883" cy="357922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Attach</a:t>
              </a:r>
              <a:endParaRPr lang="zh-TW" altLang="en-US" dirty="0"/>
            </a:p>
          </p:txBody>
        </p:sp>
        <p:sp>
          <p:nvSpPr>
            <p:cNvPr id="152" name="文字方塊 151"/>
            <p:cNvSpPr txBox="1"/>
            <p:nvPr/>
          </p:nvSpPr>
          <p:spPr>
            <a:xfrm rot="804705">
              <a:off x="3611198" y="3680155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Recovering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pic>
        <p:nvPicPr>
          <p:cNvPr id="4" name="Picture 3" descr="c_program1.png"/>
          <p:cNvPicPr>
            <a:picLocks noChangeAspect="1"/>
          </p:cNvPicPr>
          <p:nvPr/>
        </p:nvPicPr>
        <p:blipFill>
          <a:blip r:embed="rId2" cstate="print"/>
          <a:srcRect l="756"/>
          <a:stretch>
            <a:fillRect/>
          </a:stretch>
        </p:blipFill>
        <p:spPr>
          <a:xfrm>
            <a:off x="1636857" y="2637658"/>
            <a:ext cx="5870286" cy="429654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229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rgbClr val="4F81BD">
                  <a:lumMod val="75000"/>
                </a:srgbClr>
              </a:buClr>
              <a:buFont typeface="Arial" pitchFamily="34" charset="0"/>
              <a:buChar char="•"/>
            </a:pPr>
            <a:r>
              <a:rPr lang="en-US" altLang="zh-TW" sz="2200" dirty="0" smtClean="0">
                <a:solidFill>
                  <a:srgbClr val="1F497D">
                    <a:lumMod val="75000"/>
                  </a:srgbClr>
                </a:solidFill>
                <a:latin typeface="Cambria" pitchFamily="18" charset="0"/>
              </a:rPr>
              <a:t>Storage resource mapping table</a:t>
            </a:r>
          </a:p>
          <a:p>
            <a:pPr marL="742950" lvl="1" indent="-285750">
              <a:spcBef>
                <a:spcPct val="20000"/>
              </a:spcBef>
              <a:buClr>
                <a:srgbClr val="9BBB59">
                  <a:lumMod val="50000"/>
                </a:srgbClr>
              </a:buClr>
              <a:buFont typeface="Wingdings" pitchFamily="2" charset="2"/>
              <a:buChar char="§"/>
            </a:pPr>
            <a:r>
              <a:rPr lang="en-US" altLang="zh-TW" sz="1900" dirty="0" smtClean="0">
                <a:solidFill>
                  <a:srgbClr val="9BBB59">
                    <a:lumMod val="50000"/>
                  </a:srgbClr>
                </a:solidFill>
                <a:latin typeface="Cambria" pitchFamily="18" charset="0"/>
              </a:rPr>
              <a:t>Maintain tables to map storage resource to target.</a:t>
            </a:r>
          </a:p>
          <a:p>
            <a:pPr marL="742950" lvl="1" indent="-285750">
              <a:spcBef>
                <a:spcPct val="20000"/>
              </a:spcBef>
              <a:buClr>
                <a:srgbClr val="9BBB59">
                  <a:lumMod val="50000"/>
                </a:srgbClr>
              </a:buClr>
              <a:buFont typeface="Wingdings" pitchFamily="2" charset="2"/>
              <a:buChar char="§"/>
            </a:pPr>
            <a:r>
              <a:rPr lang="en-US" altLang="zh-TW" sz="1900" dirty="0" smtClean="0">
                <a:solidFill>
                  <a:srgbClr val="9BBB59">
                    <a:lumMod val="50000"/>
                  </a:srgbClr>
                </a:solidFill>
                <a:latin typeface="Cambria" pitchFamily="18" charset="0"/>
              </a:rPr>
              <a:t>Dynamic modify table entries for thin provisioning.</a:t>
            </a:r>
          </a:p>
          <a:p>
            <a:pPr marL="742950" lvl="1" indent="-285750">
              <a:spcBef>
                <a:spcPct val="20000"/>
              </a:spcBef>
              <a:buClr>
                <a:srgbClr val="9BBB59">
                  <a:lumMod val="50000"/>
                </a:srgbClr>
              </a:buClr>
              <a:buFont typeface="Wingdings" pitchFamily="2" charset="2"/>
              <a:buChar char="§"/>
            </a:pPr>
            <a:r>
              <a:rPr lang="en-US" altLang="zh-TW" sz="1900" dirty="0" smtClean="0">
                <a:solidFill>
                  <a:srgbClr val="9BBB59">
                    <a:lumMod val="50000"/>
                  </a:srgbClr>
                </a:solidFill>
                <a:latin typeface="Cambria" pitchFamily="18" charset="0"/>
              </a:rPr>
              <a:t>Use table to isolate different storage address space.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Scalability</a:t>
            </a:r>
          </a:p>
          <a:p>
            <a:pPr lvl="1"/>
            <a:r>
              <a:rPr lang="en-US" altLang="zh-TW" dirty="0" smtClean="0"/>
              <a:t>Most of cluster file-systems and storage systems which have a meta-data control node have a scalability problem.</a:t>
            </a:r>
          </a:p>
          <a:p>
            <a:pPr lvl="1"/>
            <a:r>
              <a:rPr lang="en-US" altLang="zh-TW" dirty="0" err="1" smtClean="0"/>
              <a:t>VastSky</a:t>
            </a:r>
            <a:r>
              <a:rPr lang="en-US" altLang="zh-TW" dirty="0" smtClean="0"/>
              <a:t> doesn't have this problem since once a logical volume is set up, all I/O operations will be done only through Linux drivers without any storage manager interactions.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4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r>
              <a:rPr lang="en-US" altLang="zh-TW" dirty="0" smtClean="0"/>
              <a:t> </a:t>
            </a:r>
            <a:r>
              <a:rPr lang="en-US" altLang="zh-TW" b="1" dirty="0" smtClean="0"/>
              <a:t>Load Balance</a:t>
            </a:r>
          </a:p>
          <a:p>
            <a:pPr lvl="1"/>
            <a:r>
              <a:rPr lang="en-US" altLang="zh-TW" dirty="0" smtClean="0"/>
              <a:t>With </a:t>
            </a:r>
            <a:r>
              <a:rPr lang="en-US" altLang="zh-TW" dirty="0" err="1" smtClean="0"/>
              <a:t>VastSky's</a:t>
            </a:r>
            <a:r>
              <a:rPr lang="en-US" altLang="zh-TW" dirty="0" smtClean="0"/>
              <a:t> approach, the loads will be equalized across the physical disks, which leads that it utilizes the I/O bandwidth of them. </a:t>
            </a:r>
            <a:endParaRPr lang="zh-TW" altLang="en-US" b="1" dirty="0"/>
          </a:p>
        </p:txBody>
      </p:sp>
      <p:grpSp>
        <p:nvGrpSpPr>
          <p:cNvPr id="31745" name="群組 31744"/>
          <p:cNvGrpSpPr/>
          <p:nvPr/>
        </p:nvGrpSpPr>
        <p:grpSpPr>
          <a:xfrm>
            <a:off x="2411760" y="2672809"/>
            <a:ext cx="5665025" cy="3866386"/>
            <a:chOff x="2411760" y="2672809"/>
            <a:chExt cx="5665025" cy="3866386"/>
          </a:xfrm>
        </p:grpSpPr>
        <p:grpSp>
          <p:nvGrpSpPr>
            <p:cNvPr id="6" name="群組 5"/>
            <p:cNvGrpSpPr/>
            <p:nvPr/>
          </p:nvGrpSpPr>
          <p:grpSpPr>
            <a:xfrm>
              <a:off x="4929380" y="2672809"/>
              <a:ext cx="3147405" cy="3866386"/>
              <a:chOff x="4052009" y="2852936"/>
              <a:chExt cx="3147405" cy="3866386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4052009" y="3353634"/>
                <a:ext cx="3147405" cy="3365688"/>
                <a:chOff x="4079962" y="2939397"/>
                <a:chExt cx="3147405" cy="3365688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086655" y="3823489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86" name="群組 85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88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04" name="圓柱 10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5" name="圓柱 10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6" name="圓柱 10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圓柱 10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89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00" name="圓柱 9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圓柱 10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圓柱 10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圓柱 10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 smtClean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0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6" name="圓柱 9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7" name="圓柱 9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98" name="圓柱 9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9" name="圓柱 9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1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2" name="圓柱 9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3" name="圓柱 9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4" name="圓柱 9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95" name="圓柱 9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87" name="文字方塊 86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Server2</a:t>
                    </a:r>
                    <a:endParaRPr lang="zh-TW" altLang="en-US" sz="1400" dirty="0"/>
                  </a:p>
                </p:txBody>
              </p:sp>
            </p:grpSp>
            <p:grpSp>
              <p:nvGrpSpPr>
                <p:cNvPr id="17" name="群組 16"/>
                <p:cNvGrpSpPr/>
                <p:nvPr/>
              </p:nvGrpSpPr>
              <p:grpSpPr>
                <a:xfrm>
                  <a:off x="4086655" y="2939397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64" name="群組 63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66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82" name="圓柱 8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3" name="圓柱 8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4" name="圓柱 8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5" name="圓柱 8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7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8" name="圓柱 7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9" name="圓柱 7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" name="圓柱 7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1" name="圓柱 8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8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4" name="圓柱 7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5" name="圓柱 7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6" name="圓柱 7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7" name="圓柱 7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9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0" name="圓柱 6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圓柱 7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2" name="圓柱 7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3" name="圓柱 7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 smtClean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65" name="文字方塊 64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Server1</a:t>
                    </a:r>
                    <a:endParaRPr lang="zh-TW" altLang="en-US" sz="1400" dirty="0"/>
                  </a:p>
                </p:txBody>
              </p:sp>
            </p:grpSp>
            <p:grpSp>
              <p:nvGrpSpPr>
                <p:cNvPr id="18" name="群組 17"/>
                <p:cNvGrpSpPr/>
                <p:nvPr/>
              </p:nvGrpSpPr>
              <p:grpSpPr>
                <a:xfrm>
                  <a:off x="4079962" y="4695285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42" name="群組 41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44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60" name="圓柱 5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1" name="圓柱 6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2" name="圓柱 6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63" name="圓柱 6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5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56" name="圓柱 5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57" name="圓柱 5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圓柱 5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圓柱 5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6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52" name="圓柱 5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3" name="圓柱 5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54" name="圓柱 5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5" name="圓柱 5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7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48" name="圓柱 4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圓柱 4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圓柱 4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1" name="圓柱 5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3" name="文字方塊 42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Server3</a:t>
                    </a:r>
                    <a:endParaRPr lang="zh-TW" altLang="en-US" sz="1400" dirty="0"/>
                  </a:p>
                </p:txBody>
              </p:sp>
            </p:grpSp>
            <p:grpSp>
              <p:nvGrpSpPr>
                <p:cNvPr id="19" name="群組 18"/>
                <p:cNvGrpSpPr/>
                <p:nvPr/>
              </p:nvGrpSpPr>
              <p:grpSpPr>
                <a:xfrm>
                  <a:off x="4086655" y="5589240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20" name="群組 19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22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38" name="圓柱 3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9" name="圓柱 3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圓柱 3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" name="圓柱 4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3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34" name="圓柱 3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5" name="圓柱 3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6" name="圓柱 3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" name="圓柱 3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4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30" name="圓柱 2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1" name="圓柱 3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2" name="圓柱 3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3" name="圓柱 3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6" name="圓柱 2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7" name="圓柱 2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>
                            <a:solidFill>
                              <a:schemeClr val="tx1"/>
                            </a:solidFill>
                          </a:rPr>
                          <a:t>D</a:t>
                        </a:r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圓柱 2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圓柱 2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Server4</a:t>
                    </a:r>
                    <a:endParaRPr lang="zh-TW" altLang="en-US" sz="1400" dirty="0"/>
                  </a:p>
                </p:txBody>
              </p:sp>
            </p:grpSp>
          </p:grpSp>
          <p:sp>
            <p:nvSpPr>
              <p:cNvPr id="15" name="文字方塊 14"/>
              <p:cNvSpPr txBox="1"/>
              <p:nvPr/>
            </p:nvSpPr>
            <p:spPr>
              <a:xfrm>
                <a:off x="4964238" y="2852936"/>
                <a:ext cx="10991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/>
                  <a:t>Storage Pool</a:t>
                </a:r>
                <a:endParaRPr lang="zh-TW" altLang="en-US" sz="1400" dirty="0"/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2411760" y="2783446"/>
              <a:ext cx="1596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Logical Volume</a:t>
              </a:r>
              <a:endParaRPr lang="zh-TW" altLang="en-US" dirty="0"/>
            </a:p>
          </p:txBody>
        </p:sp>
        <p:grpSp>
          <p:nvGrpSpPr>
            <p:cNvPr id="138" name="群組 137"/>
            <p:cNvGrpSpPr/>
            <p:nvPr/>
          </p:nvGrpSpPr>
          <p:grpSpPr>
            <a:xfrm>
              <a:off x="2822988" y="3219436"/>
              <a:ext cx="438222" cy="632734"/>
              <a:chOff x="2822988" y="3239707"/>
              <a:chExt cx="438222" cy="632734"/>
            </a:xfrm>
          </p:grpSpPr>
          <p:sp>
            <p:nvSpPr>
              <p:cNvPr id="116" name="圓柱 115"/>
              <p:cNvSpPr/>
              <p:nvPr/>
            </p:nvSpPr>
            <p:spPr>
              <a:xfrm>
                <a:off x="2822988" y="3626379"/>
                <a:ext cx="438222" cy="246062"/>
              </a:xfrm>
              <a:prstGeom prst="can">
                <a:avLst/>
              </a:prstGeom>
              <a:solidFill>
                <a:srgbClr val="FFE7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D3   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圓柱 138"/>
              <p:cNvSpPr/>
              <p:nvPr/>
            </p:nvSpPr>
            <p:spPr>
              <a:xfrm>
                <a:off x="2822988" y="3429453"/>
                <a:ext cx="438222" cy="246062"/>
              </a:xfrm>
              <a:prstGeom prst="can">
                <a:avLst/>
              </a:prstGeom>
              <a:solidFill>
                <a:srgbClr val="FFE7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D2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圓柱 139"/>
              <p:cNvSpPr/>
              <p:nvPr/>
            </p:nvSpPr>
            <p:spPr>
              <a:xfrm>
                <a:off x="2822988" y="3239707"/>
                <a:ext cx="438222" cy="246062"/>
              </a:xfrm>
              <a:prstGeom prst="can">
                <a:avLst/>
              </a:prstGeom>
              <a:solidFill>
                <a:srgbClr val="FFE7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D1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群組 153"/>
            <p:cNvGrpSpPr/>
            <p:nvPr/>
          </p:nvGrpSpPr>
          <p:grpSpPr>
            <a:xfrm>
              <a:off x="2822988" y="3972276"/>
              <a:ext cx="438222" cy="632734"/>
              <a:chOff x="2822988" y="3239707"/>
              <a:chExt cx="438222" cy="632734"/>
            </a:xfrm>
          </p:grpSpPr>
          <p:sp>
            <p:nvSpPr>
              <p:cNvPr id="155" name="圓柱 154"/>
              <p:cNvSpPr/>
              <p:nvPr/>
            </p:nvSpPr>
            <p:spPr>
              <a:xfrm>
                <a:off x="2822988" y="3626379"/>
                <a:ext cx="438222" cy="246062"/>
              </a:xfrm>
              <a:prstGeom prst="can">
                <a:avLst/>
              </a:prstGeom>
              <a:solidFill>
                <a:srgbClr val="00FF96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D3   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圓柱 155"/>
              <p:cNvSpPr/>
              <p:nvPr/>
            </p:nvSpPr>
            <p:spPr>
              <a:xfrm>
                <a:off x="2822988" y="3429453"/>
                <a:ext cx="438222" cy="246062"/>
              </a:xfrm>
              <a:prstGeom prst="can">
                <a:avLst/>
              </a:prstGeom>
              <a:solidFill>
                <a:srgbClr val="00FF96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D2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圓柱 156"/>
              <p:cNvSpPr/>
              <p:nvPr/>
            </p:nvSpPr>
            <p:spPr>
              <a:xfrm>
                <a:off x="2822988" y="3239707"/>
                <a:ext cx="438222" cy="246062"/>
              </a:xfrm>
              <a:prstGeom prst="can">
                <a:avLst/>
              </a:prstGeom>
              <a:solidFill>
                <a:srgbClr val="00FF96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D1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8" name="群組 157"/>
            <p:cNvGrpSpPr/>
            <p:nvPr/>
          </p:nvGrpSpPr>
          <p:grpSpPr>
            <a:xfrm>
              <a:off x="2818695" y="4765499"/>
              <a:ext cx="438222" cy="632734"/>
              <a:chOff x="2822988" y="3239707"/>
              <a:chExt cx="438222" cy="632734"/>
            </a:xfrm>
          </p:grpSpPr>
          <p:sp>
            <p:nvSpPr>
              <p:cNvPr id="159" name="圓柱 158"/>
              <p:cNvSpPr/>
              <p:nvPr/>
            </p:nvSpPr>
            <p:spPr>
              <a:xfrm>
                <a:off x="2822988" y="3626379"/>
                <a:ext cx="438222" cy="246062"/>
              </a:xfrm>
              <a:prstGeom prst="can">
                <a:avLst/>
              </a:prstGeom>
              <a:solidFill>
                <a:srgbClr val="00E6E8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D3   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圓柱 159"/>
              <p:cNvSpPr/>
              <p:nvPr/>
            </p:nvSpPr>
            <p:spPr>
              <a:xfrm>
                <a:off x="2822988" y="3429453"/>
                <a:ext cx="438222" cy="246062"/>
              </a:xfrm>
              <a:prstGeom prst="can">
                <a:avLst/>
              </a:prstGeom>
              <a:solidFill>
                <a:srgbClr val="00E6E8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D2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圓柱 160"/>
              <p:cNvSpPr/>
              <p:nvPr/>
            </p:nvSpPr>
            <p:spPr>
              <a:xfrm>
                <a:off x="2822988" y="3239707"/>
                <a:ext cx="438222" cy="246062"/>
              </a:xfrm>
              <a:prstGeom prst="can">
                <a:avLst/>
              </a:prstGeom>
              <a:solidFill>
                <a:srgbClr val="00E6E8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D1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群組 161"/>
            <p:cNvGrpSpPr/>
            <p:nvPr/>
          </p:nvGrpSpPr>
          <p:grpSpPr>
            <a:xfrm>
              <a:off x="2822988" y="5700319"/>
              <a:ext cx="438222" cy="632734"/>
              <a:chOff x="2822988" y="3475705"/>
              <a:chExt cx="438222" cy="632734"/>
            </a:xfrm>
          </p:grpSpPr>
          <p:sp>
            <p:nvSpPr>
              <p:cNvPr id="163" name="圓柱 162"/>
              <p:cNvSpPr/>
              <p:nvPr/>
            </p:nvSpPr>
            <p:spPr>
              <a:xfrm>
                <a:off x="2822988" y="3862377"/>
                <a:ext cx="438222" cy="246062"/>
              </a:xfrm>
              <a:prstGeom prst="can">
                <a:avLst/>
              </a:prstGeom>
              <a:solidFill>
                <a:srgbClr val="8C856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bg1"/>
                    </a:solidFill>
                  </a:rPr>
                  <a:t>D3   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圓柱 163"/>
              <p:cNvSpPr/>
              <p:nvPr/>
            </p:nvSpPr>
            <p:spPr>
              <a:xfrm>
                <a:off x="2822988" y="3665451"/>
                <a:ext cx="438222" cy="246062"/>
              </a:xfrm>
              <a:prstGeom prst="can">
                <a:avLst/>
              </a:prstGeom>
              <a:solidFill>
                <a:srgbClr val="8C856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bg1"/>
                    </a:solidFill>
                  </a:rPr>
                  <a:t>D2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圓柱 164"/>
              <p:cNvSpPr/>
              <p:nvPr/>
            </p:nvSpPr>
            <p:spPr>
              <a:xfrm>
                <a:off x="2822988" y="3475705"/>
                <a:ext cx="438222" cy="246062"/>
              </a:xfrm>
              <a:prstGeom prst="can">
                <a:avLst/>
              </a:prstGeom>
              <a:solidFill>
                <a:srgbClr val="8C856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bg1"/>
                    </a:solidFill>
                  </a:rPr>
                  <a:t>D1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4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Lustre</a:t>
            </a:r>
            <a:r>
              <a:rPr lang="en-US" dirty="0" smtClean="0"/>
              <a:t> ?</a:t>
            </a:r>
          </a:p>
          <a:p>
            <a:pPr lvl="1"/>
            <a:r>
              <a:rPr lang="en-US" dirty="0" err="1" smtClean="0"/>
              <a:t>Lustre</a:t>
            </a:r>
            <a:r>
              <a:rPr lang="en-US" dirty="0" smtClean="0"/>
              <a:t> is a POSIX-compliant global, distributed, parallel </a:t>
            </a:r>
            <a:r>
              <a:rPr lang="en-US" dirty="0" err="1" smtClean="0"/>
              <a:t>filesystem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Lustre</a:t>
            </a:r>
            <a:r>
              <a:rPr lang="en-US" dirty="0" smtClean="0"/>
              <a:t> is licensed under GPL.</a:t>
            </a:r>
          </a:p>
          <a:p>
            <a:r>
              <a:rPr lang="en-US" dirty="0" smtClean="0"/>
              <a:t>Some features :</a:t>
            </a:r>
          </a:p>
          <a:p>
            <a:pPr lvl="1"/>
            <a:r>
              <a:rPr lang="en-US" dirty="0" smtClean="0"/>
              <a:t>Parallel shared POSIX file system</a:t>
            </a:r>
          </a:p>
          <a:p>
            <a:pPr lvl="1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High performance</a:t>
            </a:r>
          </a:p>
          <a:p>
            <a:pPr lvl="2"/>
            <a:r>
              <a:rPr lang="en-US" dirty="0" err="1" smtClean="0"/>
              <a:t>Petabytes</a:t>
            </a:r>
            <a:r>
              <a:rPr lang="en-US" dirty="0" smtClean="0"/>
              <a:t> of storage</a:t>
            </a:r>
          </a:p>
          <a:p>
            <a:pPr lvl="1"/>
            <a:r>
              <a:rPr lang="en-US" dirty="0" smtClean="0"/>
              <a:t>Coherent</a:t>
            </a:r>
          </a:p>
          <a:p>
            <a:pPr lvl="2"/>
            <a:r>
              <a:rPr lang="en-US" dirty="0" smtClean="0"/>
              <a:t>Single namespace</a:t>
            </a:r>
          </a:p>
          <a:p>
            <a:pPr lvl="2"/>
            <a:r>
              <a:rPr lang="en-US" dirty="0" smtClean="0"/>
              <a:t>Strict concurrency control</a:t>
            </a:r>
          </a:p>
          <a:p>
            <a:pPr lvl="1"/>
            <a:r>
              <a:rPr lang="en-US" dirty="0" smtClean="0"/>
              <a:t>Heterogeneous networking</a:t>
            </a:r>
          </a:p>
          <a:p>
            <a:pPr lvl="1"/>
            <a:r>
              <a:rPr lang="en-US" dirty="0" smtClean="0"/>
              <a:t>High availability</a:t>
            </a:r>
          </a:p>
        </p:txBody>
      </p:sp>
      <p:pic>
        <p:nvPicPr>
          <p:cNvPr id="4" name="Picture 2" descr="http://insidehpc.com/wp-content/uploads/2008/01/lustre-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5715000"/>
            <a:ext cx="2177143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60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Lustre</a:t>
            </a:r>
            <a:r>
              <a:rPr lang="en-US" dirty="0" smtClean="0"/>
              <a:t> components :</a:t>
            </a:r>
          </a:p>
          <a:p>
            <a:pPr lvl="1"/>
            <a:r>
              <a:rPr lang="en-US" dirty="0" smtClean="0"/>
              <a:t>Metadata Server (MDS)</a:t>
            </a:r>
          </a:p>
          <a:p>
            <a:pPr lvl="2"/>
            <a:r>
              <a:rPr lang="en-US" dirty="0" smtClean="0"/>
              <a:t>The MDS server makes metadata stored in one or more MDTs.</a:t>
            </a:r>
          </a:p>
          <a:p>
            <a:pPr lvl="1"/>
            <a:r>
              <a:rPr lang="en-US" dirty="0" smtClean="0"/>
              <a:t>Metadata Target (MDT)</a:t>
            </a:r>
          </a:p>
          <a:p>
            <a:pPr lvl="2"/>
            <a:r>
              <a:rPr lang="en-US" dirty="0" smtClean="0"/>
              <a:t>The MDT stores metadata (such as filenames, permissions) on an MDS.</a:t>
            </a:r>
          </a:p>
          <a:p>
            <a:pPr lvl="1"/>
            <a:r>
              <a:rPr lang="en-US" dirty="0" smtClean="0"/>
              <a:t>Object Storage Servers (OSS)</a:t>
            </a:r>
          </a:p>
          <a:p>
            <a:pPr lvl="2"/>
            <a:r>
              <a:rPr lang="en-US" dirty="0" smtClean="0"/>
              <a:t>The OSS provides file I/O service, and network request handling for one or more local OSTs.</a:t>
            </a:r>
          </a:p>
          <a:p>
            <a:pPr lvl="1"/>
            <a:r>
              <a:rPr lang="en-US" dirty="0" smtClean="0"/>
              <a:t>Object Storage Target (OST)</a:t>
            </a:r>
          </a:p>
          <a:p>
            <a:pPr lvl="2"/>
            <a:r>
              <a:rPr lang="en-US" dirty="0" smtClean="0"/>
              <a:t>The OST stores file data as data objects on one or more OSSs.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Lustre</a:t>
            </a:r>
            <a:r>
              <a:rPr lang="en-US" dirty="0" smtClean="0"/>
              <a:t> network :</a:t>
            </a:r>
          </a:p>
          <a:p>
            <a:pPr lvl="1"/>
            <a:r>
              <a:rPr lang="en-US" dirty="0" smtClean="0"/>
              <a:t>Supports several network types</a:t>
            </a:r>
          </a:p>
          <a:p>
            <a:pPr lvl="2"/>
            <a:r>
              <a:rPr lang="en-US" dirty="0" err="1" smtClean="0"/>
              <a:t>Infiniband</a:t>
            </a:r>
            <a:r>
              <a:rPr lang="en-US" dirty="0" smtClean="0"/>
              <a:t>, TCP/IP on Ethernet, </a:t>
            </a:r>
            <a:r>
              <a:rPr lang="en-US" dirty="0" err="1" smtClean="0"/>
              <a:t>Myrinet</a:t>
            </a:r>
            <a:r>
              <a:rPr lang="en-US" dirty="0" smtClean="0"/>
              <a:t>, Quadrics, …etc.</a:t>
            </a:r>
          </a:p>
          <a:p>
            <a:pPr lvl="1"/>
            <a:r>
              <a:rPr lang="en-US" dirty="0" smtClean="0"/>
              <a:t>Take advantage of remote direct memory access (RDMA)</a:t>
            </a:r>
          </a:p>
          <a:p>
            <a:pPr lvl="2"/>
            <a:r>
              <a:rPr lang="en-US" dirty="0" smtClean="0"/>
              <a:t>Improve throughput and reduce CPU usage</a:t>
            </a:r>
          </a:p>
        </p:txBody>
      </p:sp>
    </p:spTree>
    <p:extLst>
      <p:ext uri="{BB962C8B-B14F-4D97-AF65-F5344CB8AC3E}">
        <p14:creationId xmlns:p14="http://schemas.microsoft.com/office/powerpoint/2010/main" val="280501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181891"/>
            <a:ext cx="8124824" cy="5580068"/>
          </a:xfrm>
          <a:prstGeom prst="roundRect">
            <a:avLst>
              <a:gd name="adj" fmla="val 318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Lustre</a:t>
            </a:r>
            <a:r>
              <a:rPr lang="en-US" dirty="0" smtClean="0"/>
              <a:t> in HPC</a:t>
            </a:r>
          </a:p>
          <a:p>
            <a:pPr lvl="1"/>
            <a:r>
              <a:rPr lang="en-US" dirty="0" err="1" smtClean="0"/>
              <a:t>Lustre</a:t>
            </a:r>
            <a:r>
              <a:rPr lang="en-US" dirty="0" smtClean="0"/>
              <a:t> is the leading HPC file system</a:t>
            </a:r>
          </a:p>
          <a:p>
            <a:pPr lvl="2"/>
            <a:r>
              <a:rPr lang="en-US" dirty="0" smtClean="0"/>
              <a:t>15 of Top 30</a:t>
            </a:r>
          </a:p>
          <a:p>
            <a:pPr lvl="2"/>
            <a:r>
              <a:rPr lang="en-US" dirty="0" smtClean="0"/>
              <a:t>Demonstrated scalability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2"/>
            <a:r>
              <a:rPr lang="en-US" altLang="zh-TW" dirty="0"/>
              <a:t>Systems with over 1,000 </a:t>
            </a:r>
            <a:r>
              <a:rPr lang="en-US" altLang="zh-TW" dirty="0" smtClean="0"/>
              <a:t>nodes</a:t>
            </a:r>
            <a:endParaRPr lang="en-US" dirty="0" smtClean="0"/>
          </a:p>
          <a:p>
            <a:pPr lvl="2"/>
            <a:r>
              <a:rPr lang="en-US" dirty="0" smtClean="0"/>
              <a:t>190 GB/sec IO</a:t>
            </a:r>
          </a:p>
          <a:p>
            <a:pPr lvl="2"/>
            <a:r>
              <a:rPr lang="en-US" dirty="0" smtClean="0"/>
              <a:t>26,000 clients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/>
              <a:t>Titan supercomputer </a:t>
            </a:r>
            <a:r>
              <a:rPr lang="en-US" dirty="0" smtClean="0"/>
              <a:t>at Oak Ridge National Laboratory</a:t>
            </a:r>
          </a:p>
          <a:p>
            <a:pPr lvl="3"/>
            <a:r>
              <a:rPr lang="en-US" sz="1600" dirty="0"/>
              <a:t>TOP500: #1, November 2012</a:t>
            </a:r>
          </a:p>
          <a:p>
            <a:pPr lvl="2"/>
            <a:r>
              <a:rPr lang="en-US" dirty="0" smtClean="0"/>
              <a:t>System at Lawrence Livermore National Laboratory (LLNL)</a:t>
            </a:r>
          </a:p>
          <a:p>
            <a:pPr lvl="2"/>
            <a:r>
              <a:rPr lang="en-US" dirty="0" smtClean="0"/>
              <a:t>Texas Advanced Computing Center (TACC)</a:t>
            </a:r>
          </a:p>
        </p:txBody>
      </p:sp>
      <p:pic>
        <p:nvPicPr>
          <p:cNvPr id="1026" name="Picture 2" descr="http://upload.wikimedia.org/wikipedia/commons/thumb/b/b0/Titan1.jpg/640px-Tita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74930"/>
            <a:ext cx="4632176" cy="16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Overview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 is a free software distributed file system.</a:t>
            </a:r>
          </a:p>
          <a:p>
            <a:pPr lvl="1"/>
            <a:r>
              <a:rPr lang="en-US" altLang="zh-TW" dirty="0" err="1" smtClean="0"/>
              <a:t>Ceph's</a:t>
            </a:r>
            <a:r>
              <a:rPr lang="en-US" altLang="zh-TW" dirty="0" smtClean="0"/>
              <a:t> main goals are to be POSIX-compatible, and completely distributed without a single point of failure.</a:t>
            </a:r>
          </a:p>
          <a:p>
            <a:pPr lvl="1"/>
            <a:r>
              <a:rPr lang="en-US" altLang="zh-TW" dirty="0" smtClean="0"/>
              <a:t>The data is seamlessly replicated, making it fault tolerant.</a:t>
            </a:r>
          </a:p>
          <a:p>
            <a:pPr lvl="1"/>
            <a:endParaRPr lang="en-US" altLang="zh-TW" dirty="0" smtClean="0"/>
          </a:p>
          <a:p>
            <a:r>
              <a:rPr lang="en-US" altLang="zh-TW" b="1" dirty="0" smtClean="0"/>
              <a:t>Release</a:t>
            </a:r>
          </a:p>
          <a:p>
            <a:pPr lvl="1"/>
            <a:r>
              <a:rPr lang="en-US" altLang="zh-TW" dirty="0" smtClean="0"/>
              <a:t>On July 3, 2012, the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 development team released Argonaut, the first release of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 with long-term support.</a:t>
            </a:r>
            <a:endParaRPr lang="en-US" altLang="zh-TW" b="1" dirty="0" smtClean="0"/>
          </a:p>
          <a:p>
            <a:pPr lvl="1"/>
            <a:endParaRPr lang="en-US" altLang="zh-TW" sz="1600" b="1" dirty="0" smtClean="0"/>
          </a:p>
          <a:p>
            <a:endParaRPr lang="en-US" altLang="zh-TW" b="1" dirty="0"/>
          </a:p>
          <a:p>
            <a:pPr>
              <a:buNone/>
            </a:pPr>
            <a:endParaRPr lang="zh-TW" altLang="en-US" sz="1800" dirty="0"/>
          </a:p>
        </p:txBody>
      </p:sp>
      <p:pic>
        <p:nvPicPr>
          <p:cNvPr id="36866" name="Picture 2" descr="http://upload.wikimedia.org/wikipedia/en/a/aa/Ceph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5085184"/>
            <a:ext cx="2315329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is a distributed file system that provides excellent performance ,reliability and scalability.</a:t>
            </a:r>
          </a:p>
          <a:p>
            <a:pPr lvl="1"/>
            <a:r>
              <a:rPr lang="en-US" altLang="zh-TW" dirty="0" smtClean="0"/>
              <a:t>Objected-based Storage.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separates data and metadata operations by eliminating file allocation tables and replacing them with generating functions.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utilizes a highly adaptive distributed metadata cluster, improving scalability.</a:t>
            </a:r>
          </a:p>
          <a:p>
            <a:pPr lvl="1"/>
            <a:r>
              <a:rPr lang="en-US" altLang="zh-TW" dirty="0" smtClean="0"/>
              <a:t>Using object-based storage device (OSD) to directly access data, high performance.</a:t>
            </a:r>
            <a:endParaRPr lang="zh-TW" altLang="en-US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4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400050"/>
            <a:r>
              <a:rPr lang="en-US" altLang="zh-TW" dirty="0" smtClean="0"/>
              <a:t>Objected-Based Storage</a:t>
            </a:r>
            <a:endParaRPr lang="en-US" altLang="zh-TW" dirty="0"/>
          </a:p>
        </p:txBody>
      </p:sp>
      <p:pic>
        <p:nvPicPr>
          <p:cNvPr id="1028" name="Picture 4" descr="C:\Users\dosa\Pictures\未命名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99" y="2064256"/>
            <a:ext cx="7056784" cy="420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Goal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Scalability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Storage capacity, throughput, client performance.  Emphasis on HPC.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Reliability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Failures are the norm rather than the exception, so the system must have </a:t>
            </a:r>
            <a:r>
              <a:rPr lang="en-US" altLang="zh-TW" dirty="0" smtClean="0"/>
              <a:t>fault detection and recovery mechanism</a:t>
            </a:r>
            <a:r>
              <a:rPr lang="en-GB" altLang="zh-TW" dirty="0" smtClean="0">
                <a:ea typeface="新細明體" charset="-120"/>
              </a:rPr>
              <a:t>.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Performance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Dynamic workloads    </a:t>
            </a:r>
            <a:r>
              <a:rPr lang="en-GB" altLang="zh-TW" dirty="0" smtClean="0">
                <a:latin typeface="Wingdings" pitchFamily="2" charset="2"/>
                <a:ea typeface="新細明體" charset="-120"/>
              </a:rPr>
              <a:t> </a:t>
            </a:r>
            <a:r>
              <a:rPr lang="en-GB" altLang="zh-TW" dirty="0" smtClean="0">
                <a:ea typeface="新細明體" charset="-120"/>
              </a:rPr>
              <a:t>Load balance.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63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Redundant data</a:t>
            </a:r>
          </a:p>
          <a:p>
            <a:pPr lvl="1"/>
            <a:r>
              <a:rPr lang="en-US" altLang="zh-TW" dirty="0" smtClean="0"/>
              <a:t>Maintain replicas to provide high availability.</a:t>
            </a:r>
          </a:p>
          <a:p>
            <a:pPr lvl="1"/>
            <a:r>
              <a:rPr lang="en-US" altLang="zh-TW" dirty="0" smtClean="0"/>
              <a:t>Use RAID technique to improve performance and availability.</a:t>
            </a:r>
          </a:p>
          <a:p>
            <a:endParaRPr lang="zh-TW" altLang="en-US" dirty="0"/>
          </a:p>
        </p:txBody>
      </p:sp>
      <p:pic>
        <p:nvPicPr>
          <p:cNvPr id="1026" name="Picture 2" descr="http://pooyaparand.net/fa/aboutrstorage_clip_image001_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524250"/>
            <a:ext cx="3333750" cy="2809875"/>
          </a:xfrm>
          <a:prstGeom prst="rect">
            <a:avLst/>
          </a:prstGeom>
          <a:noFill/>
        </p:spPr>
      </p:pic>
      <p:pic>
        <p:nvPicPr>
          <p:cNvPr id="1028" name="Picture 4" descr="http://docs.hp.com/en/B7660-90018/img/gfx8.gif"/>
          <p:cNvPicPr>
            <a:picLocks noChangeAspect="1" noChangeArrowheads="1"/>
          </p:cNvPicPr>
          <p:nvPr/>
        </p:nvPicPr>
        <p:blipFill>
          <a:blip r:embed="rId3" cstate="print"/>
          <a:srcRect l="22170"/>
          <a:stretch>
            <a:fillRect/>
          </a:stretch>
        </p:blipFill>
        <p:spPr bwMode="auto">
          <a:xfrm>
            <a:off x="575136" y="3505200"/>
            <a:ext cx="4530264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88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main components</a:t>
            </a:r>
          </a:p>
          <a:p>
            <a:pPr marL="850392" lvl="1" indent="-457200"/>
            <a:r>
              <a:rPr lang="en-US" altLang="zh-TW" dirty="0" smtClean="0"/>
              <a:t>Clients : Near-POSIX file system interface.</a:t>
            </a:r>
          </a:p>
          <a:p>
            <a:pPr marL="850392" lvl="1" indent="-457200"/>
            <a:r>
              <a:rPr lang="en-US" altLang="zh-TW" dirty="0" smtClean="0"/>
              <a:t>Cluster of OSDs : Store all data and metadata.</a:t>
            </a:r>
          </a:p>
          <a:p>
            <a:pPr marL="850392" lvl="1" indent="-457200"/>
            <a:r>
              <a:rPr lang="en-US" altLang="zh-TW" dirty="0" smtClean="0"/>
              <a:t>Metadata server cluster : Manage namespace (file name).</a:t>
            </a:r>
          </a:p>
          <a:p>
            <a:pPr lvl="1"/>
            <a:endParaRPr lang="zh-TW" altLang="en-US" dirty="0"/>
          </a:p>
        </p:txBody>
      </p:sp>
      <p:pic>
        <p:nvPicPr>
          <p:cNvPr id="4" name="Picture 2" descr="C:\Users\Dosa\Desktop\未命名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573016"/>
            <a:ext cx="5685849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5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Three Fundamental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b="1" dirty="0" smtClean="0"/>
              <a:t>Separating Data and Metadata</a:t>
            </a:r>
          </a:p>
          <a:p>
            <a:pPr lvl="1"/>
            <a:r>
              <a:rPr lang="en-US" altLang="zh-TW" dirty="0" smtClean="0"/>
              <a:t>Separation of file metadata management from the storage.</a:t>
            </a:r>
          </a:p>
          <a:p>
            <a:pPr lvl="1"/>
            <a:r>
              <a:rPr lang="en-US" altLang="zh-TW" dirty="0" smtClean="0"/>
              <a:t>Metadata operations are collectively managed by a metadata server cluster.</a:t>
            </a:r>
          </a:p>
          <a:p>
            <a:pPr lvl="1"/>
            <a:r>
              <a:rPr lang="en-US" altLang="zh-TW" dirty="0" smtClean="0"/>
              <a:t>User can direct access OSDs to get data by metadata.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removed data allocation lists entirely.</a:t>
            </a:r>
          </a:p>
          <a:p>
            <a:pPr lvl="1"/>
            <a:r>
              <a:rPr lang="en-US" altLang="zh-TW" dirty="0" err="1" smtClean="0"/>
              <a:t>Usr</a:t>
            </a:r>
            <a:r>
              <a:rPr lang="en-US" altLang="zh-TW" dirty="0" smtClean="0"/>
              <a:t> CRUSH assigns objects to storage devices.</a:t>
            </a:r>
            <a:endParaRPr lang="zh-TW" altLang="en-US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b="1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0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Separating Data and Metadata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Ceph</a:t>
            </a:r>
            <a:r>
              <a:rPr lang="en-US" altLang="zh-TW" dirty="0"/>
              <a:t> separates data and metadata operations</a:t>
            </a:r>
            <a:endParaRPr lang="zh-TW" altLang="en-US" dirty="0"/>
          </a:p>
        </p:txBody>
      </p:sp>
      <p:pic>
        <p:nvPicPr>
          <p:cNvPr id="2050" name="Picture 2" descr="C:\Users\dosa\Pictures\未命名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048672" cy="38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Separating Data and Metadata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CRUSH(Controlled Replication Under Scalable Hashing)</a:t>
            </a:r>
          </a:p>
          <a:p>
            <a:pPr lvl="1"/>
            <a:r>
              <a:rPr lang="en-US" altLang="zh-TW" dirty="0" smtClean="0"/>
              <a:t>CRUSH is a scalable pseudo-random data distribution function designed for distributed object-based storage systems .</a:t>
            </a:r>
          </a:p>
          <a:p>
            <a:pPr lvl="1"/>
            <a:r>
              <a:rPr lang="en-US" altLang="zh-TW" dirty="0" smtClean="0"/>
              <a:t>Define some simple hash functions.</a:t>
            </a:r>
          </a:p>
          <a:p>
            <a:pPr lvl="1"/>
            <a:r>
              <a:rPr lang="en-US" altLang="zh-TW" dirty="0" smtClean="0"/>
              <a:t>Use hash functions to </a:t>
            </a:r>
            <a:r>
              <a:rPr lang="en-US" altLang="zh-TW" dirty="0" err="1" smtClean="0"/>
              <a:t>efﬁciently</a:t>
            </a:r>
            <a:r>
              <a:rPr lang="en-US" altLang="zh-TW" dirty="0" smtClean="0"/>
              <a:t> map data objects to storage devices without relying on a central directory.</a:t>
            </a:r>
          </a:p>
          <a:p>
            <a:pPr lvl="1"/>
            <a:r>
              <a:rPr lang="en-US" altLang="zh-TW" dirty="0" smtClean="0"/>
              <a:t>Advantages</a:t>
            </a:r>
          </a:p>
          <a:p>
            <a:pPr lvl="2"/>
            <a:r>
              <a:rPr lang="en-US" altLang="zh-TW" dirty="0" smtClean="0"/>
              <a:t>Because using hash functions, client can </a:t>
            </a:r>
            <a:r>
              <a:rPr lang="en-GB" altLang="zh-TW" dirty="0" smtClean="0">
                <a:ea typeface="新細明體" charset="-120"/>
              </a:rPr>
              <a:t>calculate object location directly.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2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Separating Data and </a:t>
            </a:r>
            <a:r>
              <a:rPr lang="en-US" altLang="zh-TW" dirty="0" smtClean="0"/>
              <a:t>Metadata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CRUSH(x) </a:t>
            </a:r>
            <a:r>
              <a:rPr lang="en-GB" altLang="zh-TW" dirty="0">
                <a:latin typeface="Wingdings" pitchFamily="2" charset="2"/>
                <a:ea typeface="新細明體" charset="-120"/>
              </a:rPr>
              <a:t></a:t>
            </a:r>
            <a:r>
              <a:rPr lang="en-GB" altLang="zh-TW" dirty="0">
                <a:ea typeface="新細明體" charset="-120"/>
              </a:rPr>
              <a:t> (osd</a:t>
            </a:r>
            <a:r>
              <a:rPr lang="en-GB" altLang="zh-TW" baseline="-25000" dirty="0">
                <a:ea typeface="新細明體" charset="-120"/>
              </a:rPr>
              <a:t>n1</a:t>
            </a:r>
            <a:r>
              <a:rPr lang="en-GB" altLang="zh-TW" dirty="0">
                <a:ea typeface="新細明體" charset="-120"/>
              </a:rPr>
              <a:t>, osd</a:t>
            </a:r>
            <a:r>
              <a:rPr lang="en-GB" altLang="zh-TW" baseline="-25000" dirty="0">
                <a:ea typeface="新細明體" charset="-120"/>
              </a:rPr>
              <a:t>n2</a:t>
            </a:r>
            <a:r>
              <a:rPr lang="en-GB" altLang="zh-TW" dirty="0">
                <a:ea typeface="新細明體" charset="-120"/>
              </a:rPr>
              <a:t>, osd</a:t>
            </a:r>
            <a:r>
              <a:rPr lang="en-GB" altLang="zh-TW" baseline="-25000" dirty="0">
                <a:ea typeface="新細明體" charset="-120"/>
              </a:rPr>
              <a:t>n3</a:t>
            </a:r>
            <a:r>
              <a:rPr lang="en-GB" altLang="zh-TW" dirty="0">
                <a:ea typeface="新細明體" charset="-120"/>
              </a:rPr>
              <a:t>)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Inputs</a:t>
            </a:r>
          </a:p>
          <a:p>
            <a:pPr lvl="2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x is the placement group</a:t>
            </a:r>
          </a:p>
          <a:p>
            <a:pPr lvl="2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Hierarchical cluster map</a:t>
            </a:r>
          </a:p>
          <a:p>
            <a:pPr lvl="2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Placement rules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Outputs a list of OSDs</a:t>
            </a: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Advantages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Anyone can calculate object location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Cluster map infrequently updated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7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Separating Data and Metadata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Data Distribution with CRUSH</a:t>
            </a:r>
          </a:p>
          <a:p>
            <a:pPr lvl="1"/>
            <a:r>
              <a:rPr lang="en-US" altLang="zh-TW" dirty="0"/>
              <a:t>In order to avoid </a:t>
            </a:r>
            <a:r>
              <a:rPr lang="en-US" altLang="zh-TW" dirty="0" smtClean="0"/>
              <a:t>imbalance (</a:t>
            </a:r>
            <a:r>
              <a:rPr lang="en-US" altLang="zh-TW" dirty="0"/>
              <a:t>OSD idle, empty) or load </a:t>
            </a:r>
            <a:r>
              <a:rPr lang="en-US" altLang="zh-TW" dirty="0" smtClean="0"/>
              <a:t>asymmetries (</a:t>
            </a:r>
            <a:r>
              <a:rPr lang="en-US" altLang="zh-TW" dirty="0"/>
              <a:t>hot data on new device).</a:t>
            </a:r>
            <a:br>
              <a:rPr lang="en-US" altLang="zh-TW" dirty="0"/>
            </a:br>
            <a:r>
              <a:rPr lang="en-US" altLang="zh-TW" dirty="0"/>
              <a:t> →</a:t>
            </a:r>
            <a:r>
              <a:rPr lang="en-US" altLang="zh-TW" dirty="0">
                <a:solidFill>
                  <a:srgbClr val="FF0000"/>
                </a:solidFill>
              </a:rPr>
              <a:t>distributing new data randomly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a simple hash function,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 </a:t>
            </a:r>
            <a:r>
              <a:rPr lang="en-US" altLang="zh-TW" dirty="0"/>
              <a:t>maps </a:t>
            </a:r>
            <a:r>
              <a:rPr lang="en-US" altLang="zh-TW" dirty="0" smtClean="0"/>
              <a:t>objects to Placement groups (PGs).  PGs </a:t>
            </a:r>
            <a:r>
              <a:rPr lang="en-US" altLang="zh-TW" dirty="0"/>
              <a:t>are assigned to OSDs </a:t>
            </a:r>
            <a:r>
              <a:rPr lang="en-US" altLang="zh-TW" dirty="0" smtClean="0"/>
              <a:t>by </a:t>
            </a:r>
            <a:r>
              <a:rPr lang="en-US" altLang="zh-TW" dirty="0"/>
              <a:t>CRUSH.</a:t>
            </a:r>
            <a:endParaRPr lang="zh-TW" altLang="en-US" dirty="0"/>
          </a:p>
          <a:p>
            <a:pPr lvl="1"/>
            <a:endParaRPr lang="zh-TW" altLang="en-US" dirty="0" smtClean="0"/>
          </a:p>
          <a:p>
            <a:pPr lvl="1"/>
            <a:endParaRPr lang="zh-TW" altLang="en-US" dirty="0"/>
          </a:p>
        </p:txBody>
      </p:sp>
      <p:pic>
        <p:nvPicPr>
          <p:cNvPr id="4" name="Picture 2" descr="C:\Users\Dosa\Desktop\未命名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825618"/>
            <a:ext cx="5473856" cy="2757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37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" indent="-457200"/>
            <a:r>
              <a:rPr lang="en-US" altLang="zh-TW" dirty="0"/>
              <a:t>Dynamic Distributed Metadata Management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457200">
              <a:buFont typeface="+mj-lt"/>
              <a:buAutoNum type="arabicPeriod" startAt="2"/>
            </a:pPr>
            <a:r>
              <a:rPr lang="en-US" altLang="zh-TW" b="1" dirty="0" smtClean="0"/>
              <a:t>Dynamic Distributed Metadata Management</a:t>
            </a:r>
          </a:p>
          <a:p>
            <a:pPr marL="857250" lvl="2" indent="-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"/>
            </a:pPr>
            <a:r>
              <a:rPr lang="pt-BR" altLang="zh-TW" sz="2000" dirty="0" smtClean="0">
                <a:solidFill>
                  <a:schemeClr val="accent3">
                    <a:lumMod val="50000"/>
                  </a:schemeClr>
                </a:solidFill>
              </a:rPr>
              <a:t>Ceph utilizes a metadata 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cluster architecture based on Dynamic </a:t>
            </a:r>
            <a:r>
              <a:rPr lang="en-US" altLang="zh-TW" sz="2000" dirty="0" err="1" smtClean="0">
                <a:solidFill>
                  <a:schemeClr val="accent3">
                    <a:lumMod val="50000"/>
                  </a:schemeClr>
                </a:solidFill>
              </a:rPr>
              <a:t>Subtree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 Partitioning.(workload balance)</a:t>
            </a:r>
          </a:p>
          <a:p>
            <a:pPr lvl="1"/>
            <a:r>
              <a:rPr lang="en-US" altLang="zh-TW" dirty="0" smtClean="0"/>
              <a:t>Dynamic </a:t>
            </a:r>
            <a:r>
              <a:rPr lang="en-US" altLang="zh-TW" dirty="0" err="1"/>
              <a:t>Subtree</a:t>
            </a:r>
            <a:r>
              <a:rPr lang="en-US" altLang="zh-TW" dirty="0"/>
              <a:t> Partitioning</a:t>
            </a:r>
          </a:p>
          <a:p>
            <a:pPr lvl="2"/>
            <a:r>
              <a:rPr lang="en-US" altLang="zh-TW" dirty="0"/>
              <a:t>Most FS ,use static </a:t>
            </a:r>
            <a:r>
              <a:rPr lang="en-US" altLang="zh-TW" dirty="0" err="1"/>
              <a:t>subtree</a:t>
            </a:r>
            <a:r>
              <a:rPr lang="en-US" altLang="zh-TW" dirty="0"/>
              <a:t> partitioning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> →imbalance workloads.</a:t>
            </a:r>
            <a:br>
              <a:rPr lang="en-US" altLang="zh-TW" dirty="0"/>
            </a:br>
            <a:r>
              <a:rPr lang="en-US" altLang="zh-TW" dirty="0"/>
              <a:t> </a:t>
            </a:r>
            <a:r>
              <a:rPr lang="en-US" altLang="zh-TW" dirty="0" smtClean="0"/>
              <a:t>→</a:t>
            </a:r>
            <a:r>
              <a:rPr lang="en-US" altLang="zh-TW" dirty="0" smtClean="0">
                <a:solidFill>
                  <a:srgbClr val="FF0000"/>
                </a:solidFill>
              </a:rPr>
              <a:t>simple </a:t>
            </a:r>
            <a:r>
              <a:rPr lang="en-US" altLang="zh-TW" dirty="0">
                <a:solidFill>
                  <a:srgbClr val="FF0000"/>
                </a:solidFill>
              </a:rPr>
              <a:t>hash function can get directory</a:t>
            </a:r>
            <a:r>
              <a:rPr lang="en-US" altLang="zh-TW" dirty="0"/>
              <a:t>.</a:t>
            </a:r>
            <a:endParaRPr lang="en-US" altLang="zh-TW" b="1" dirty="0"/>
          </a:p>
          <a:p>
            <a:pPr lvl="2"/>
            <a:r>
              <a:rPr lang="en-US" altLang="zh-TW" dirty="0" err="1"/>
              <a:t>Ceph’s</a:t>
            </a:r>
            <a:r>
              <a:rPr lang="en-US" altLang="zh-TW" dirty="0"/>
              <a:t> MDS cluster is based on a dynamic </a:t>
            </a:r>
            <a:r>
              <a:rPr lang="en-US" altLang="zh-TW" dirty="0" err="1"/>
              <a:t>subtree</a:t>
            </a:r>
            <a:r>
              <a:rPr lang="en-US" altLang="zh-TW" dirty="0"/>
              <a:t> partitioning. →</a:t>
            </a:r>
            <a:r>
              <a:rPr lang="en-US" altLang="zh-TW" dirty="0">
                <a:solidFill>
                  <a:srgbClr val="FF0000"/>
                </a:solidFill>
              </a:rPr>
              <a:t>balance workloads</a:t>
            </a:r>
            <a:endParaRPr lang="en-US" altLang="zh-TW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4" name="Picture 2" descr="C:\Users\Dosa\Desktop\未命名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532934"/>
            <a:ext cx="5616624" cy="2229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9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Reliable </a:t>
            </a:r>
            <a:r>
              <a:rPr lang="en-US" altLang="zh-TW" dirty="0" smtClean="0"/>
              <a:t>Distributed </a:t>
            </a:r>
            <a:r>
              <a:rPr lang="en-US" altLang="zh-TW" dirty="0"/>
              <a:t>Object </a:t>
            </a:r>
            <a:r>
              <a:rPr lang="en-US" altLang="zh-TW" dirty="0" smtClean="0"/>
              <a:t>Storage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457200">
              <a:buFont typeface="+mj-lt"/>
              <a:buAutoNum type="arabicPeriod" startAt="3"/>
            </a:pPr>
            <a:r>
              <a:rPr lang="en-US" altLang="zh-TW" b="1" dirty="0"/>
              <a:t>Reliable Autonomic Distributed Object Storage</a:t>
            </a:r>
          </a:p>
          <a:p>
            <a:pPr marL="857250" lvl="1" indent="-457200"/>
            <a:r>
              <a:rPr lang="en-US" altLang="zh-TW" dirty="0" smtClean="0"/>
              <a:t>Replica.</a:t>
            </a:r>
            <a:endParaRPr lang="en-US" altLang="zh-TW" dirty="0"/>
          </a:p>
          <a:p>
            <a:pPr marL="857250" lvl="1" indent="-457200"/>
            <a:r>
              <a:rPr lang="en-GB" altLang="zh-TW" dirty="0">
                <a:ea typeface="新細明體" charset="-120"/>
              </a:rPr>
              <a:t>Failure Detection and </a:t>
            </a:r>
            <a:r>
              <a:rPr lang="en-GB" altLang="zh-TW" dirty="0" smtClean="0">
                <a:ea typeface="新細明體" charset="-120"/>
              </a:rPr>
              <a:t>Recovery.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59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>
                <a:ea typeface="新細明體" charset="-120"/>
              </a:rPr>
              <a:t>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b="1" dirty="0">
                <a:ea typeface="新細明體" charset="-120"/>
              </a:rPr>
              <a:t>Client </a:t>
            </a:r>
            <a:r>
              <a:rPr lang="en-GB" altLang="zh-TW" b="1" dirty="0" smtClean="0">
                <a:ea typeface="新細明體" charset="-120"/>
              </a:rPr>
              <a:t>Operation</a:t>
            </a:r>
          </a:p>
          <a:p>
            <a:pPr lvl="1"/>
            <a:r>
              <a:rPr lang="en-US" altLang="zh-TW" b="1" dirty="0"/>
              <a:t>File I/O and Capabilities</a:t>
            </a:r>
            <a:endParaRPr lang="zh-TW" altLang="en-US" dirty="0"/>
          </a:p>
          <a:p>
            <a:pPr lvl="1"/>
            <a:endParaRPr lang="zh-TW" altLang="en-US" b="1" dirty="0"/>
          </a:p>
        </p:txBody>
      </p:sp>
      <p:grpSp>
        <p:nvGrpSpPr>
          <p:cNvPr id="4" name="群組 3"/>
          <p:cNvGrpSpPr/>
          <p:nvPr/>
        </p:nvGrpSpPr>
        <p:grpSpPr>
          <a:xfrm>
            <a:off x="246070" y="2526502"/>
            <a:ext cx="8461448" cy="3834233"/>
            <a:chOff x="107504" y="2420888"/>
            <a:chExt cx="8928992" cy="3960440"/>
          </a:xfrm>
        </p:grpSpPr>
        <p:sp>
          <p:nvSpPr>
            <p:cNvPr id="5" name="文字方塊 4"/>
            <p:cNvSpPr txBox="1"/>
            <p:nvPr/>
          </p:nvSpPr>
          <p:spPr>
            <a:xfrm>
              <a:off x="3491880" y="2780928"/>
              <a:ext cx="982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Request</a:t>
              </a:r>
              <a:endParaRPr lang="zh-TW" altLang="en-US" dirty="0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107504" y="2420888"/>
              <a:ext cx="8928992" cy="3960440"/>
              <a:chOff x="107504" y="2420888"/>
              <a:chExt cx="8928992" cy="396044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755576" y="3284984"/>
                <a:ext cx="2160240" cy="72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r>
                  <a:rPr lang="en-US" altLang="zh-TW" dirty="0" smtClean="0"/>
                  <a:t>Client</a:t>
                </a:r>
              </a:p>
              <a:p>
                <a:pPr algn="ctr"/>
                <a:r>
                  <a:rPr lang="en-US" altLang="zh-TW" dirty="0" smtClean="0"/>
                  <a:t>(open file)</a:t>
                </a:r>
                <a:endParaRPr lang="zh-TW" altLang="en-US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5220072" y="3140968"/>
                <a:ext cx="1728192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MDS</a:t>
                </a:r>
                <a:endParaRPr lang="zh-TW" altLang="en-US" dirty="0"/>
              </a:p>
            </p:txBody>
          </p:sp>
          <p:sp>
            <p:nvSpPr>
              <p:cNvPr id="9" name="迴轉箭號 8"/>
              <p:cNvSpPr/>
              <p:nvPr/>
            </p:nvSpPr>
            <p:spPr>
              <a:xfrm>
                <a:off x="1752640" y="2547095"/>
                <a:ext cx="4464496" cy="648072"/>
              </a:xfrm>
              <a:prstGeom prst="utur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020272" y="2420888"/>
                <a:ext cx="2016224" cy="230425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Translate file name into </a:t>
                </a:r>
                <a:r>
                  <a:rPr lang="en-US" altLang="zh-TW" dirty="0" err="1" smtClean="0"/>
                  <a:t>inode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inode</a:t>
                </a:r>
                <a:r>
                  <a:rPr lang="en-US" altLang="zh-TW" dirty="0" smtClean="0"/>
                  <a:t> number, file owner, mode, size, …)</a:t>
                </a:r>
                <a:endParaRPr lang="zh-TW" altLang="en-US" dirty="0"/>
              </a:p>
            </p:txBody>
          </p:sp>
          <p:sp>
            <p:nvSpPr>
              <p:cNvPr id="11" name="迴轉箭號 10"/>
              <p:cNvSpPr/>
              <p:nvPr/>
            </p:nvSpPr>
            <p:spPr>
              <a:xfrm rot="10800000">
                <a:off x="1763688" y="4005064"/>
                <a:ext cx="4464496" cy="792088"/>
              </a:xfrm>
              <a:prstGeom prst="utur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059832" y="4149080"/>
                <a:ext cx="200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Check OK, return </a:t>
                </a:r>
                <a:endParaRPr lang="zh-TW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843808" y="4941168"/>
                <a:ext cx="2448272" cy="11247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Return </a:t>
                </a:r>
                <a:r>
                  <a:rPr lang="en-US" altLang="zh-TW" dirty="0" err="1" smtClean="0"/>
                  <a:t>inode</a:t>
                </a:r>
                <a:r>
                  <a:rPr lang="en-US" altLang="zh-TW" dirty="0" smtClean="0"/>
                  <a:t> number, map file data into objects(CRUSH) </a:t>
                </a:r>
                <a:endParaRPr lang="zh-TW" altLang="en-US" dirty="0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23528" y="5517232"/>
                <a:ext cx="1944216" cy="8640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OSD</a:t>
                </a:r>
                <a:endParaRPr lang="zh-TW" altLang="en-US" dirty="0"/>
              </a:p>
            </p:txBody>
          </p:sp>
          <p:sp>
            <p:nvSpPr>
              <p:cNvPr id="15" name="上-下雙向箭號 14"/>
              <p:cNvSpPr/>
              <p:nvPr/>
            </p:nvSpPr>
            <p:spPr>
              <a:xfrm>
                <a:off x="971600" y="4077072"/>
                <a:ext cx="360040" cy="1296144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107504" y="4293096"/>
                <a:ext cx="8585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Direct </a:t>
                </a:r>
              </a:p>
              <a:p>
                <a:r>
                  <a:rPr lang="en-US" altLang="zh-TW" dirty="0" smtClean="0"/>
                  <a:t>access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3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>
                <a:ea typeface="新細明體" charset="-120"/>
              </a:rPr>
              <a:t>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Client Synchronization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smtClean="0"/>
              <a:t>multiple clients (</a:t>
            </a:r>
            <a:r>
              <a:rPr lang="en-US" altLang="zh-TW" dirty="0"/>
              <a:t>readers and writers) use </a:t>
            </a:r>
            <a:r>
              <a:rPr lang="en-US" altLang="zh-TW" dirty="0" smtClean="0"/>
              <a:t>the same file, cancel </a:t>
            </a:r>
            <a:r>
              <a:rPr lang="en-US" altLang="zh-TW" dirty="0"/>
              <a:t>any previously read and write </a:t>
            </a:r>
            <a:r>
              <a:rPr lang="en-US" altLang="zh-TW" dirty="0" smtClean="0"/>
              <a:t>requests </a:t>
            </a:r>
            <a:r>
              <a:rPr lang="en-US" altLang="zh-TW" dirty="0"/>
              <a:t>until OSD check OK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smtClean="0"/>
              <a:t>Traditional: Update </a:t>
            </a:r>
            <a:r>
              <a:rPr lang="en-US" altLang="zh-TW" dirty="0"/>
              <a:t>serialization. </a:t>
            </a:r>
            <a:r>
              <a:rPr lang="en-US" altLang="zh-TW" dirty="0" smtClean="0"/>
              <a:t>→ </a:t>
            </a:r>
            <a:r>
              <a:rPr lang="en-US" altLang="zh-TW" dirty="0" smtClean="0">
                <a:solidFill>
                  <a:srgbClr val="FF0000"/>
                </a:solidFill>
              </a:rPr>
              <a:t>Bad </a:t>
            </a:r>
            <a:r>
              <a:rPr lang="en-US" altLang="zh-TW" dirty="0">
                <a:solidFill>
                  <a:srgbClr val="FF0000"/>
                </a:solidFill>
              </a:rPr>
              <a:t>performance</a:t>
            </a:r>
            <a:endParaRPr lang="en-US" altLang="zh-TW" dirty="0"/>
          </a:p>
          <a:p>
            <a:pPr lvl="2"/>
            <a:r>
              <a:rPr lang="en-US" altLang="zh-TW" dirty="0" err="1" smtClean="0"/>
              <a:t>Ceph</a:t>
            </a:r>
            <a:r>
              <a:rPr lang="en-US" altLang="zh-TW" dirty="0" smtClean="0"/>
              <a:t>: Use for HPC (</a:t>
            </a:r>
            <a:r>
              <a:rPr lang="en-US" altLang="zh-TW" dirty="0"/>
              <a:t>high-performance computing community) can read and write different parts of same </a:t>
            </a:r>
            <a:r>
              <a:rPr lang="en-US" altLang="zh-TW" dirty="0" smtClean="0"/>
              <a:t>file (</a:t>
            </a:r>
            <a:r>
              <a:rPr lang="en-US" altLang="zh-TW" dirty="0"/>
              <a:t>diff </a:t>
            </a:r>
            <a:r>
              <a:rPr lang="en-US" altLang="zh-TW" dirty="0" smtClean="0"/>
              <a:t>objects</a:t>
            </a:r>
            <a:r>
              <a:rPr lang="en-US" altLang="zh-TW" dirty="0"/>
              <a:t>).</a:t>
            </a:r>
            <a:br>
              <a:rPr lang="en-US" altLang="zh-TW" dirty="0"/>
            </a:br>
            <a:r>
              <a:rPr lang="en-US" altLang="zh-TW" dirty="0" smtClean="0"/>
              <a:t>→ </a:t>
            </a:r>
            <a:r>
              <a:rPr lang="en-US" altLang="zh-TW" dirty="0" smtClean="0">
                <a:solidFill>
                  <a:srgbClr val="FF0000"/>
                </a:solidFill>
              </a:rPr>
              <a:t>increase </a:t>
            </a:r>
            <a:r>
              <a:rPr lang="en-US" altLang="zh-TW" dirty="0">
                <a:solidFill>
                  <a:srgbClr val="FF0000"/>
                </a:solidFill>
              </a:rPr>
              <a:t>performance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4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3.2 - Storage Virtualiz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3.2 - Storage Virtualization</Template>
  <TotalTime>4282</TotalTime>
  <Words>4918</Words>
  <Application>Microsoft Office PowerPoint</Application>
  <PresentationFormat>On-screen Show (4:3)</PresentationFormat>
  <Paragraphs>1009</Paragraphs>
  <Slides>114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Lecture 3.2 - Storage Virtualization</vt:lpstr>
      <vt:lpstr>PowerPoint Presentation</vt:lpstr>
      <vt:lpstr>Agenda</vt:lpstr>
      <vt:lpstr>Overview</vt:lpstr>
      <vt:lpstr>Storage Virtualization</vt:lpstr>
      <vt:lpstr>Introduction</vt:lpstr>
      <vt:lpstr>Introduction</vt:lpstr>
      <vt:lpstr>Introduction</vt:lpstr>
      <vt:lpstr>Concept and Technique</vt:lpstr>
      <vt:lpstr>Concept and Technique</vt:lpstr>
      <vt:lpstr>Concept and Technique</vt:lpstr>
      <vt:lpstr>Concept and Technique</vt:lpstr>
      <vt:lpstr>Concept and Technique</vt:lpstr>
      <vt:lpstr>Storage Virtualization</vt:lpstr>
      <vt:lpstr>What To Be Virtualized</vt:lpstr>
      <vt:lpstr>File System Level</vt:lpstr>
      <vt:lpstr>File System Level</vt:lpstr>
      <vt:lpstr>File System Level</vt:lpstr>
      <vt:lpstr>File System Level</vt:lpstr>
      <vt:lpstr>Block Device Level</vt:lpstr>
      <vt:lpstr>Block Device Level</vt:lpstr>
      <vt:lpstr>Block Device Level</vt:lpstr>
      <vt:lpstr>Block Device Level</vt:lpstr>
      <vt:lpstr>Storage Virtualization</vt:lpstr>
      <vt:lpstr>Where To Be Virtualized</vt:lpstr>
      <vt:lpstr>Where To Be Virtualized</vt:lpstr>
      <vt:lpstr>Where To Be Virtualized</vt:lpstr>
      <vt:lpstr>Where To Be Virtualized</vt:lpstr>
      <vt:lpstr>Host-based Virtualization</vt:lpstr>
      <vt:lpstr>Host-based Virtualization</vt:lpstr>
      <vt:lpstr>Host-based Virtualization</vt:lpstr>
      <vt:lpstr>Host-based Virtualization</vt:lpstr>
      <vt:lpstr>Network-based Virtualization</vt:lpstr>
      <vt:lpstr>Network-based Virtualization</vt:lpstr>
      <vt:lpstr>Network-based Virtualization</vt:lpstr>
      <vt:lpstr>Network-based Virtualization</vt:lpstr>
      <vt:lpstr>Network-based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 Virtualization</vt:lpstr>
      <vt:lpstr>In-band Virtualization</vt:lpstr>
      <vt:lpstr>Out-of-band Virtualization</vt:lpstr>
      <vt:lpstr>Other Virtualization Services</vt:lpstr>
      <vt:lpstr>Other Virtualization Services</vt:lpstr>
      <vt:lpstr>Summary</vt:lpstr>
      <vt:lpstr>Storage Virtualization</vt:lpstr>
      <vt:lpstr>Storage Virtualization on linux system</vt:lpstr>
      <vt:lpstr>RAID</vt:lpstr>
      <vt:lpstr>RAID level</vt:lpstr>
      <vt:lpstr>RAID 0</vt:lpstr>
      <vt:lpstr>RAID 1</vt:lpstr>
      <vt:lpstr>RAID 5</vt:lpstr>
      <vt:lpstr>RAID 1+0 / RAID 5+0</vt:lpstr>
      <vt:lpstr>RAID Level Comparison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Network File System</vt:lpstr>
      <vt:lpstr>Network File System</vt:lpstr>
      <vt:lpstr>Network File System</vt:lpstr>
      <vt:lpstr>Network File System</vt:lpstr>
      <vt:lpstr>Storage Virtualization in distributed system</vt:lpstr>
      <vt:lpstr>VastSky</vt:lpstr>
      <vt:lpstr>VastSky</vt:lpstr>
      <vt:lpstr>VastSky</vt:lpstr>
      <vt:lpstr>VastSky</vt:lpstr>
      <vt:lpstr>VastSky</vt:lpstr>
      <vt:lpstr>VastSky</vt:lpstr>
      <vt:lpstr>VastSky</vt:lpstr>
      <vt:lpstr>Lustre File System</vt:lpstr>
      <vt:lpstr>Lustre File System</vt:lpstr>
      <vt:lpstr>Lustre File System</vt:lpstr>
      <vt:lpstr>Lustre File System</vt:lpstr>
      <vt:lpstr>Ceph</vt:lpstr>
      <vt:lpstr>Ceph</vt:lpstr>
      <vt:lpstr>Ceph</vt:lpstr>
      <vt:lpstr>Ceph</vt:lpstr>
      <vt:lpstr>Ceph</vt:lpstr>
      <vt:lpstr>Three Fundamental Design</vt:lpstr>
      <vt:lpstr>Separating Data and Metadata</vt:lpstr>
      <vt:lpstr>Separating Data and Metadata</vt:lpstr>
      <vt:lpstr>Separating Data and Metadata</vt:lpstr>
      <vt:lpstr>Separating Data and Metadata</vt:lpstr>
      <vt:lpstr>Dynamic Distributed Metadata Management</vt:lpstr>
      <vt:lpstr>Reliable Distributed Object Storage</vt:lpstr>
      <vt:lpstr>Client</vt:lpstr>
      <vt:lpstr>Client</vt:lpstr>
      <vt:lpstr>Metadata</vt:lpstr>
      <vt:lpstr>Replica</vt:lpstr>
      <vt:lpstr>Failure detection</vt:lpstr>
      <vt:lpstr>Recovery</vt:lpstr>
      <vt:lpstr>HDFS</vt:lpstr>
      <vt:lpstr>Hadoop</vt:lpstr>
      <vt:lpstr>Hadoop Features</vt:lpstr>
      <vt:lpstr>HDFS Architecture</vt:lpstr>
      <vt:lpstr>HDFS Architecture</vt:lpstr>
      <vt:lpstr>HDFS Architecture</vt:lpstr>
      <vt:lpstr>HDFS Architecture</vt:lpstr>
      <vt:lpstr>HDFS Client</vt:lpstr>
      <vt:lpstr>HDFS Client</vt:lpstr>
      <vt:lpstr>HDFS Client</vt:lpstr>
      <vt:lpstr>REPLICA MANGEMENT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dosa</dc:creator>
  <cp:lastModifiedBy>johannes</cp:lastModifiedBy>
  <cp:revision>150</cp:revision>
  <dcterms:created xsi:type="dcterms:W3CDTF">2013-02-01T03:50:03Z</dcterms:created>
  <dcterms:modified xsi:type="dcterms:W3CDTF">2019-10-17T05:02:24Z</dcterms:modified>
</cp:coreProperties>
</file>